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899650" cy="68754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0IPY9OrFMlRFUdacbu7SsAV08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32"/>
    <p:restoredTop sz="94681"/>
  </p:normalViewPr>
  <p:slideViewPr>
    <p:cSldViewPr snapToGrid="0">
      <p:cViewPr varScale="1">
        <p:scale>
          <a:sx n="159" d="100"/>
          <a:sy n="159" d="100"/>
        </p:scale>
        <p:origin x="1302" y="15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897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663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5121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13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686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05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438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774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015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05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3120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0680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006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1.pn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35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383209" y="1478548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-37616" y="1466795"/>
            <a:ext cx="21707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[</a:t>
            </a:r>
            <a:r>
              <a:rPr lang="ja-JP" altLang="en-US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エピソード</a:t>
            </a:r>
            <a:r>
              <a:rPr lang="en-US" altLang="ja-JP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.10</a:t>
            </a:r>
            <a:r>
              <a:rPr lang="en-US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]</a:t>
            </a:r>
            <a:endParaRPr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709987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1894838"/>
            <a:ext cx="5145087" cy="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-788857" y="2225156"/>
            <a:ext cx="7347972" cy="167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altLang="en-US" sz="4800" b="1" i="0" u="none" strike="noStrike" cap="none" dirty="0">
                <a:solidFill>
                  <a:srgbClr val="1F386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キャンプ場の安全</a:t>
            </a:r>
            <a:endParaRPr lang="ja-JP" altLang="en-US" sz="1400" b="0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grpSp>
        <p:nvGrpSpPr>
          <p:cNvPr id="98" name="Google Shape;98;p1"/>
          <p:cNvGrpSpPr/>
          <p:nvPr/>
        </p:nvGrpSpPr>
        <p:grpSpPr>
          <a:xfrm>
            <a:off x="6652303" y="5630878"/>
            <a:ext cx="2820276" cy="1180814"/>
            <a:chOff x="420304" y="5584560"/>
            <a:chExt cx="2820276" cy="1180814"/>
          </a:xfrm>
        </p:grpSpPr>
        <p:grpSp>
          <p:nvGrpSpPr>
            <p:cNvPr id="99" name="Google Shape;99;p1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00" name="Google Shape;100;p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2" name="Google Shape;102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4" name="Google Shape;10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D36CA956-703D-4AED-81BD-8F70EE07799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D6E57BB-E31F-4007-A2F4-A5E1440FA7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grpSp>
        <p:nvGrpSpPr>
          <p:cNvPr id="26" name="Group 1">
            <a:extLst>
              <a:ext uri="{FF2B5EF4-FFF2-40B4-BE49-F238E27FC236}">
                <a16:creationId xmlns:a16="http://schemas.microsoft.com/office/drawing/2014/main" id="{D944B7FE-68C1-448A-9B21-6A2EC15EB51C}"/>
              </a:ext>
            </a:extLst>
          </p:cNvPr>
          <p:cNvGrpSpPr/>
          <p:nvPr/>
        </p:nvGrpSpPr>
        <p:grpSpPr>
          <a:xfrm>
            <a:off x="5168052" y="5627528"/>
            <a:ext cx="9897192" cy="1244585"/>
            <a:chOff x="5172635" y="5630878"/>
            <a:chExt cx="9897192" cy="1244585"/>
          </a:xfrm>
        </p:grpSpPr>
        <p:grpSp>
          <p:nvGrpSpPr>
            <p:cNvPr id="27" name="Google Shape;97;p13">
              <a:extLst>
                <a:ext uri="{FF2B5EF4-FFF2-40B4-BE49-F238E27FC236}">
                  <a16:creationId xmlns:a16="http://schemas.microsoft.com/office/drawing/2014/main" id="{8BB5F1E1-A419-43E1-8849-4C6B9FC1E6F1}"/>
                </a:ext>
              </a:extLst>
            </p:cNvPr>
            <p:cNvGrpSpPr/>
            <p:nvPr/>
          </p:nvGrpSpPr>
          <p:grpSpPr>
            <a:xfrm>
              <a:off x="6652303" y="5630878"/>
              <a:ext cx="2820276" cy="1180814"/>
              <a:chOff x="420304" y="5584560"/>
              <a:chExt cx="2820276" cy="1180814"/>
            </a:xfrm>
          </p:grpSpPr>
          <p:grpSp>
            <p:nvGrpSpPr>
              <p:cNvPr id="29" name="Google Shape;98;p13">
                <a:extLst>
                  <a:ext uri="{FF2B5EF4-FFF2-40B4-BE49-F238E27FC236}">
                    <a16:creationId xmlns:a16="http://schemas.microsoft.com/office/drawing/2014/main" id="{2C306E60-091F-48E4-A35C-328A681D2C55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819190"/>
                <a:chOff x="1109808" y="5910484"/>
                <a:chExt cx="1240472" cy="819190"/>
              </a:xfrm>
            </p:grpSpPr>
            <p:pic>
              <p:nvPicPr>
                <p:cNvPr id="32" name="Google Shape;99;p13">
                  <a:extLst>
                    <a:ext uri="{FF2B5EF4-FFF2-40B4-BE49-F238E27FC236}">
                      <a16:creationId xmlns:a16="http://schemas.microsoft.com/office/drawing/2014/main" id="{4EEE3FDF-77DC-49E7-A934-6C34867E8555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1109808" y="5910484"/>
                  <a:ext cx="563385" cy="8175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" name="Google Shape;100;p13">
                  <a:extLst>
                    <a:ext uri="{FF2B5EF4-FFF2-40B4-BE49-F238E27FC236}">
                      <a16:creationId xmlns:a16="http://schemas.microsoft.com/office/drawing/2014/main" id="{D108CCCA-7BBC-42D0-9A3A-0BB70E1B98B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1769132" y="5910484"/>
                  <a:ext cx="581148" cy="81919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0" name="Google Shape;101;p13">
                <a:extLst>
                  <a:ext uri="{FF2B5EF4-FFF2-40B4-BE49-F238E27FC236}">
                    <a16:creationId xmlns:a16="http://schemas.microsoft.com/office/drawing/2014/main" id="{442117D7-E8AF-413D-9241-C5AC0A80BCE6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20304" y="5907187"/>
                <a:ext cx="58086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102;p13">
                <a:extLst>
                  <a:ext uri="{FF2B5EF4-FFF2-40B4-BE49-F238E27FC236}">
                    <a16:creationId xmlns:a16="http://schemas.microsoft.com/office/drawing/2014/main" id="{EDACBF19-42D9-4718-9AC3-1895C78EA897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464786" y="5584560"/>
                <a:ext cx="775794" cy="11808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" name="Google Shape;88;p13">
              <a:extLst>
                <a:ext uri="{FF2B5EF4-FFF2-40B4-BE49-F238E27FC236}">
                  <a16:creationId xmlns:a16="http://schemas.microsoft.com/office/drawing/2014/main" id="{42014DCC-B95E-464D-8621-934DE6573A1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264" t="95489" r="-52264"/>
            <a:stretch/>
          </p:blipFill>
          <p:spPr>
            <a:xfrm>
              <a:off x="5172635" y="6565392"/>
              <a:ext cx="9897192" cy="3100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4974CE4-2D92-4432-B62C-376C40D5A4E9}"/>
              </a:ext>
            </a:extLst>
          </p:cNvPr>
          <p:cNvSpPr/>
          <p:nvPr/>
        </p:nvSpPr>
        <p:spPr>
          <a:xfrm>
            <a:off x="6675453" y="6535817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無効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CF9C28E-5523-4328-9B42-19B86D548132}"/>
              </a:ext>
            </a:extLst>
          </p:cNvPr>
          <p:cNvSpPr/>
          <p:nvPr/>
        </p:nvSpPr>
        <p:spPr>
          <a:xfrm>
            <a:off x="7383246" y="653516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女性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4C35EC6-21C0-4534-B5A6-123DFD35E78C}"/>
              </a:ext>
            </a:extLst>
          </p:cNvPr>
          <p:cNvSpPr/>
          <p:nvPr/>
        </p:nvSpPr>
        <p:spPr>
          <a:xfrm>
            <a:off x="8031753" y="6545710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老人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7" name="직사각형 24">
            <a:extLst>
              <a:ext uri="{FF2B5EF4-FFF2-40B4-BE49-F238E27FC236}">
                <a16:creationId xmlns:a16="http://schemas.microsoft.com/office/drawing/2014/main" id="{CF53A79E-AC83-433C-833A-0F5D989BB28B}"/>
              </a:ext>
            </a:extLst>
          </p:cNvPr>
          <p:cNvSpPr/>
          <p:nvPr/>
        </p:nvSpPr>
        <p:spPr>
          <a:xfrm>
            <a:off x="8596769" y="6488995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dirty="0">
                <a:solidFill>
                  <a:srgbClr val="005A8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1"/>
          <p:cNvSpPr/>
          <p:nvPr/>
        </p:nvSpPr>
        <p:spPr>
          <a:xfrm>
            <a:off x="4696776" y="2044283"/>
            <a:ext cx="5342552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dirty="0">
                <a:solidFill>
                  <a:schemeClr val="accent2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3.</a:t>
            </a:r>
            <a:r>
              <a:rPr lang="ko-KR" altLang="en-US" sz="2400" b="1" dirty="0">
                <a:solidFill>
                  <a:schemeClr val="accent2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 </a:t>
            </a:r>
            <a:r>
              <a:rPr lang="ja-JP" altLang="en-US" sz="2400" b="1" i="0" u="none" strike="noStrike" cap="none" dirty="0">
                <a:solidFill>
                  <a:srgbClr val="00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火が消えない場合、</a:t>
            </a:r>
            <a:endParaRPr lang="en-US" altLang="ja-JP" sz="2400" b="1" i="0" u="none" strike="noStrike" cap="none" dirty="0">
              <a:solidFill>
                <a:srgbClr val="000000"/>
              </a:solidFill>
              <a:latin typeface="Malgun Gothic" charset="-127"/>
              <a:ea typeface="Malgun Gothic" charset="-127"/>
              <a:cs typeface="Malgun Gothic" charset="-127"/>
              <a:sym typeface="Calibri"/>
            </a:endParaRPr>
          </a:p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b="1" dirty="0"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   </a:t>
            </a:r>
            <a:r>
              <a:rPr lang="ja-JP" altLang="en-US" sz="2400" b="1" i="0" u="none" strike="noStrike" cap="none" dirty="0">
                <a:solidFill>
                  <a:srgbClr val="00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直ちに避難する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   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 </a:t>
            </a:r>
          </a:p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i="0" u="none" strike="noStrike" cap="none" dirty="0">
                <a:solidFill>
                  <a:srgbClr val="FF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  （最初に</a:t>
            </a:r>
            <a:r>
              <a:rPr lang="ja-JP" altLang="en-US" sz="2400" b="1" dirty="0">
                <a:solidFill>
                  <a:srgbClr val="FF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避難路</a:t>
            </a:r>
            <a:r>
              <a:rPr lang="ja-JP" altLang="en-US" sz="2400" b="1" i="0" u="none" strike="noStrike" cap="none" dirty="0">
                <a:solidFill>
                  <a:srgbClr val="FF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を確認</a:t>
            </a:r>
            <a:r>
              <a:rPr lang="ja-JP" altLang="en-US" sz="2400" b="1" dirty="0">
                <a:solidFill>
                  <a:srgbClr val="FF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すること</a:t>
            </a:r>
            <a:r>
              <a:rPr lang="ja-JP" altLang="en-US" sz="2400" b="1" i="0" u="none" strike="noStrike" cap="none" dirty="0">
                <a:solidFill>
                  <a:srgbClr val="FF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）</a:t>
            </a:r>
            <a:endParaRPr sz="2400" b="1" i="0" u="none" strike="noStrike" cap="none" dirty="0">
              <a:solidFill>
                <a:srgbClr val="FF0000"/>
              </a:solidFill>
              <a:latin typeface="Malgun Gothic" charset="-127"/>
              <a:ea typeface="Malgun Gothic" charset="-127"/>
              <a:cs typeface="Malgun Gothic" charset="-127"/>
              <a:sym typeface="Calibri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4696776" y="4661245"/>
            <a:ext cx="39396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altLang="ko-KR" sz="2400" b="1" i="0" u="none" strike="noStrike" cap="none" dirty="0">
                <a:solidFill>
                  <a:schemeClr val="accent2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4.</a:t>
            </a:r>
            <a:r>
              <a:rPr lang="ko-KR" altLang="en-US" sz="2400" b="1" i="0" u="none" strike="noStrike" cap="none" dirty="0">
                <a:solidFill>
                  <a:schemeClr val="accent2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 </a:t>
            </a:r>
            <a:r>
              <a:rPr lang="en-US" altLang="ko-KR" sz="2400" b="1" i="0" u="none" strike="noStrike" cap="none" dirty="0">
                <a:solidFill>
                  <a:srgbClr val="00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119</a:t>
            </a:r>
            <a:r>
              <a:rPr lang="ko-KR" altLang="en-US" sz="2400" b="1" i="0" u="none" strike="noStrike" cap="none" dirty="0">
                <a:solidFill>
                  <a:srgbClr val="00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番</a:t>
            </a:r>
            <a:r>
              <a:rPr lang="ja-JP" altLang="en-US" sz="2400" b="1" dirty="0"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通報</a:t>
            </a:r>
            <a:endParaRPr sz="2400" b="1" i="0" u="none" strike="noStrike" cap="none" dirty="0">
              <a:solidFill>
                <a:srgbClr val="000000"/>
              </a:solidFill>
              <a:latin typeface="Malgun Gothic" charset="-127"/>
              <a:ea typeface="Malgun Gothic" charset="-127"/>
              <a:cs typeface="Malgun Gothic" charset="-127"/>
              <a:sym typeface="Calibri"/>
            </a:endParaRPr>
          </a:p>
        </p:txBody>
      </p:sp>
      <p:grpSp>
        <p:nvGrpSpPr>
          <p:cNvPr id="287" name="Google Shape;287;p11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88" name="Google Shape;288;p11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89" name="Google Shape;289;p1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0" name="Google Shape;290;p1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1" name="Google Shape;291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3" name="Google Shape;293;p1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11</a:t>
            </a:r>
            <a:endParaRPr dirty="0"/>
          </a:p>
        </p:txBody>
      </p:sp>
      <p:pic>
        <p:nvPicPr>
          <p:cNvPr id="294" name="Google Shape;294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93130" y="1534828"/>
            <a:ext cx="3122602" cy="2142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5" name="Google Shape;295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93130" y="3931140"/>
            <a:ext cx="3122602" cy="2142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직사각형 1">
            <a:extLst>
              <a:ext uri="{FF2B5EF4-FFF2-40B4-BE49-F238E27FC236}">
                <a16:creationId xmlns:a16="http://schemas.microsoft.com/office/drawing/2014/main" id="{FFC55345-A3DB-4EFC-B625-BBE4ADB24FB0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92AB422F-BA62-41B9-8105-069F033472F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64139DD-B281-4DEB-8AC0-18AB5B676D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sp>
        <p:nvSpPr>
          <p:cNvPr id="24" name="Google Shape;266;p10">
            <a:extLst>
              <a:ext uri="{FF2B5EF4-FFF2-40B4-BE49-F238E27FC236}">
                <a16:creationId xmlns:a16="http://schemas.microsoft.com/office/drawing/2014/main" id="{F5B9DB6E-AE4B-4649-95ED-70D949269BDA}"/>
              </a:ext>
            </a:extLst>
          </p:cNvPr>
          <p:cNvSpPr/>
          <p:nvPr/>
        </p:nvSpPr>
        <p:spPr>
          <a:xfrm>
            <a:off x="366579" y="22359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67;p10">
            <a:extLst>
              <a:ext uri="{FF2B5EF4-FFF2-40B4-BE49-F238E27FC236}">
                <a16:creationId xmlns:a16="http://schemas.microsoft.com/office/drawing/2014/main" id="{67D5D164-04D6-436C-AC44-7E92ED711C99}"/>
              </a:ext>
            </a:extLst>
          </p:cNvPr>
          <p:cNvSpPr/>
          <p:nvPr/>
        </p:nvSpPr>
        <p:spPr>
          <a:xfrm>
            <a:off x="952131" y="225922"/>
            <a:ext cx="674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700"/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火災が発生した場合</a:t>
            </a:r>
          </a:p>
        </p:txBody>
      </p:sp>
      <p:pic>
        <p:nvPicPr>
          <p:cNvPr id="31" name="Google Shape;141;p16">
            <a:extLst>
              <a:ext uri="{FF2B5EF4-FFF2-40B4-BE49-F238E27FC236}">
                <a16:creationId xmlns:a16="http://schemas.microsoft.com/office/drawing/2014/main" id="{4F169CE6-E6AF-4EFA-9587-F20379A49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62">
            <a:extLst>
              <a:ext uri="{FF2B5EF4-FFF2-40B4-BE49-F238E27FC236}">
                <a16:creationId xmlns:a16="http://schemas.microsoft.com/office/drawing/2014/main" id="{552CABDF-BC0F-481B-A3CA-A449E2913A2F}"/>
              </a:ext>
            </a:extLst>
          </p:cNvPr>
          <p:cNvSpPr/>
          <p:nvPr/>
        </p:nvSpPr>
        <p:spPr>
          <a:xfrm>
            <a:off x="7070666" y="6478468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無効</a:t>
            </a:r>
            <a:endParaRPr lang="en-US" altLang="ko-KR" sz="12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27">
            <a:extLst>
              <a:ext uri="{FF2B5EF4-FFF2-40B4-BE49-F238E27FC236}">
                <a16:creationId xmlns:a16="http://schemas.microsoft.com/office/drawing/2014/main" id="{B1E90FE3-AFA4-4FB1-BDB5-663116B178E8}"/>
              </a:ext>
            </a:extLst>
          </p:cNvPr>
          <p:cNvSpPr/>
          <p:nvPr/>
        </p:nvSpPr>
        <p:spPr>
          <a:xfrm>
            <a:off x="7693076" y="6485429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女性</a:t>
            </a:r>
            <a:endParaRPr lang="en-US" altLang="ko-KR" sz="4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29">
            <a:extLst>
              <a:ext uri="{FF2B5EF4-FFF2-40B4-BE49-F238E27FC236}">
                <a16:creationId xmlns:a16="http://schemas.microsoft.com/office/drawing/2014/main" id="{2A338253-59C8-4534-8DEB-0055878A3415}"/>
              </a:ext>
            </a:extLst>
          </p:cNvPr>
          <p:cNvSpPr/>
          <p:nvPr/>
        </p:nvSpPr>
        <p:spPr>
          <a:xfrm>
            <a:off x="8939604" y="6476674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外国人</a:t>
            </a:r>
            <a:endParaRPr lang="en-US" altLang="ko-KR" sz="4400" b="1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28">
            <a:extLst>
              <a:ext uri="{FF2B5EF4-FFF2-40B4-BE49-F238E27FC236}">
                <a16:creationId xmlns:a16="http://schemas.microsoft.com/office/drawing/2014/main" id="{198F7837-8C90-4D59-A755-F16DAE3E2487}"/>
              </a:ext>
            </a:extLst>
          </p:cNvPr>
          <p:cNvSpPr/>
          <p:nvPr/>
        </p:nvSpPr>
        <p:spPr>
          <a:xfrm>
            <a:off x="8515711" y="6498948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老人</a:t>
            </a:r>
            <a:endParaRPr lang="en-US" altLang="ko-KR" sz="4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718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12"/>
          <p:cNvGrpSpPr/>
          <p:nvPr/>
        </p:nvGrpSpPr>
        <p:grpSpPr>
          <a:xfrm>
            <a:off x="1138155" y="1309710"/>
            <a:ext cx="4806315" cy="1569720"/>
            <a:chOff x="1250315" y="1675936"/>
            <a:chExt cx="4806315" cy="1569720"/>
          </a:xfrm>
        </p:grpSpPr>
        <p:sp>
          <p:nvSpPr>
            <p:cNvPr id="303" name="Google Shape;303;p12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4" name="Google Shape;304;p12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305" name="Google Shape;305;p12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6" name="Google Shape;306;p12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07" name="Google Shape;307;p12"/>
          <p:cNvGrpSpPr/>
          <p:nvPr/>
        </p:nvGrpSpPr>
        <p:grpSpPr>
          <a:xfrm>
            <a:off x="1138155" y="3553760"/>
            <a:ext cx="4806315" cy="1569720"/>
            <a:chOff x="1250315" y="4994906"/>
            <a:chExt cx="4806315" cy="1569720"/>
          </a:xfrm>
        </p:grpSpPr>
        <p:sp>
          <p:nvSpPr>
            <p:cNvPr id="308" name="Google Shape;308;p12"/>
            <p:cNvSpPr/>
            <p:nvPr/>
          </p:nvSpPr>
          <p:spPr>
            <a:xfrm rot="10800000" flipH="1">
              <a:off x="3127454" y="499490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9" name="Google Shape;309;p12"/>
            <p:cNvGrpSpPr/>
            <p:nvPr/>
          </p:nvGrpSpPr>
          <p:grpSpPr>
            <a:xfrm>
              <a:off x="1250315" y="6053455"/>
              <a:ext cx="4806315" cy="0"/>
              <a:chOff x="1250315" y="6053455"/>
              <a:chExt cx="4806315" cy="0"/>
            </a:xfrm>
          </p:grpSpPr>
          <p:cxnSp>
            <p:nvCxnSpPr>
              <p:cNvPr id="310" name="Google Shape;310;p12"/>
              <p:cNvCxnSpPr/>
              <p:nvPr/>
            </p:nvCxnSpPr>
            <p:spPr>
              <a:xfrm>
                <a:off x="1250315" y="6053455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1" name="Google Shape;311;p12"/>
              <p:cNvCxnSpPr/>
              <p:nvPr/>
            </p:nvCxnSpPr>
            <p:spPr>
              <a:xfrm>
                <a:off x="4128135" y="6053455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12" name="Google Shape;31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2818" y="1217840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2"/>
          <p:cNvSpPr/>
          <p:nvPr/>
        </p:nvSpPr>
        <p:spPr>
          <a:xfrm>
            <a:off x="687325" y="2323971"/>
            <a:ext cx="55905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i="0" u="none" strike="noStrike" cap="none" dirty="0">
                <a:solidFill>
                  <a:srgbClr val="00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旅行とキャンプは日常生活の中で楽しいものです。</a:t>
            </a:r>
            <a:endParaRPr lang="en-US" altLang="ja-JP" sz="1600" b="1" i="0" u="none" strike="noStrike" cap="none" dirty="0">
              <a:solidFill>
                <a:srgbClr val="000000"/>
              </a:solidFill>
              <a:latin typeface="Malgun Gothic" charset="-127"/>
              <a:ea typeface="Malgun Gothic" charset="-127"/>
              <a:cs typeface="Malgun Gothic" charset="-127"/>
              <a:sym typeface="Calibri"/>
            </a:endParaRP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i="0" u="none" strike="noStrike" cap="none" dirty="0">
                <a:solidFill>
                  <a:srgbClr val="00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この楽し</a:t>
            </a:r>
            <a:r>
              <a:rPr lang="ja-JP" altLang="en-US" sz="1600" b="1" dirty="0"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さ</a:t>
            </a:r>
            <a:r>
              <a:rPr lang="ja-JP" altLang="en-US" sz="1600" b="1" i="0" u="none" strike="noStrike" cap="none" dirty="0">
                <a:solidFill>
                  <a:srgbClr val="00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を</a:t>
            </a:r>
            <a:r>
              <a:rPr lang="ja-JP" altLang="en-US" sz="1600" b="1" dirty="0"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火事によって奪われないよう</a:t>
            </a:r>
            <a:r>
              <a:rPr lang="ja-JP" altLang="en-US" sz="1600" b="1" i="0" u="none" strike="noStrike" cap="none" dirty="0">
                <a:solidFill>
                  <a:srgbClr val="00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に</a:t>
            </a:r>
            <a:endParaRPr lang="en-US" altLang="ja-JP" sz="1600" b="1" i="0" u="none" strike="noStrike" cap="none" dirty="0">
              <a:solidFill>
                <a:srgbClr val="000000"/>
              </a:solidFill>
              <a:latin typeface="Malgun Gothic" charset="-127"/>
              <a:ea typeface="Malgun Gothic" charset="-127"/>
              <a:cs typeface="Malgun Gothic" charset="-127"/>
              <a:sym typeface="Calibri"/>
            </a:endParaRP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i="0" u="none" strike="noStrike" cap="none" dirty="0">
                <a:solidFill>
                  <a:srgbClr val="00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常にキャンプ場のルールと安全指示に従い</a:t>
            </a:r>
            <a:endParaRPr lang="en-US" altLang="ja-JP" sz="1600" b="1" i="0" u="none" strike="noStrike" cap="none" dirty="0">
              <a:solidFill>
                <a:srgbClr val="000000"/>
              </a:solidFill>
              <a:latin typeface="Malgun Gothic" charset="-127"/>
              <a:ea typeface="Malgun Gothic" charset="-127"/>
              <a:cs typeface="Malgun Gothic" charset="-127"/>
              <a:sym typeface="Calibri"/>
            </a:endParaRP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i="0" u="none" strike="noStrike" cap="none" dirty="0">
                <a:solidFill>
                  <a:srgbClr val="00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素敵な</a:t>
            </a:r>
            <a:r>
              <a:rPr lang="ja-JP" altLang="en-US" sz="1600" b="1" dirty="0"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時間を送りましょう。</a:t>
            </a:r>
            <a:endParaRPr b="1" i="0" u="none" strike="noStrike" cap="none" dirty="0">
              <a:solidFill>
                <a:srgbClr val="000000"/>
              </a:solidFill>
              <a:latin typeface="Malgun Gothic" charset="-127"/>
              <a:ea typeface="Malgun Gothic" charset="-127"/>
              <a:cs typeface="Malgun Gothic" charset="-127"/>
              <a:sym typeface="Arial"/>
            </a:endParaRPr>
          </a:p>
        </p:txBody>
      </p:sp>
      <p:grpSp>
        <p:nvGrpSpPr>
          <p:cNvPr id="314" name="Google Shape;314;p12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15" name="Google Shape;315;p12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16" name="Google Shape;316;p1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7" name="Google Shape;317;p1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18" name="Google Shape;318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1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0" name="Google Shape;320;p1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12</a:t>
            </a:r>
            <a:endParaRPr dirty="0"/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BE7426E3-19AE-4051-BB60-40307805693E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B56FD5EB-5B40-4087-9CD5-5F5D229226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B69DC9B-8A69-4638-8720-AC5A02BB4D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31" name="Google Shape;141;p16">
            <a:extLst>
              <a:ext uri="{FF2B5EF4-FFF2-40B4-BE49-F238E27FC236}">
                <a16:creationId xmlns:a16="http://schemas.microsoft.com/office/drawing/2014/main" id="{A5676C8D-270B-4C66-95E2-6660463C00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62">
            <a:extLst>
              <a:ext uri="{FF2B5EF4-FFF2-40B4-BE49-F238E27FC236}">
                <a16:creationId xmlns:a16="http://schemas.microsoft.com/office/drawing/2014/main" id="{3DB3B8BF-9DE8-4EBA-B484-8412D26DC8C3}"/>
              </a:ext>
            </a:extLst>
          </p:cNvPr>
          <p:cNvSpPr/>
          <p:nvPr/>
        </p:nvSpPr>
        <p:spPr>
          <a:xfrm>
            <a:off x="7070666" y="6478468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無効</a:t>
            </a:r>
            <a:endParaRPr lang="en-US" altLang="ko-KR" sz="12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27">
            <a:extLst>
              <a:ext uri="{FF2B5EF4-FFF2-40B4-BE49-F238E27FC236}">
                <a16:creationId xmlns:a16="http://schemas.microsoft.com/office/drawing/2014/main" id="{FDAD3376-5A3A-47E0-9BD2-BB619E34991E}"/>
              </a:ext>
            </a:extLst>
          </p:cNvPr>
          <p:cNvSpPr/>
          <p:nvPr/>
        </p:nvSpPr>
        <p:spPr>
          <a:xfrm>
            <a:off x="7728936" y="6485429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女性</a:t>
            </a:r>
            <a:endParaRPr lang="en-US" altLang="ko-KR" sz="4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29">
            <a:extLst>
              <a:ext uri="{FF2B5EF4-FFF2-40B4-BE49-F238E27FC236}">
                <a16:creationId xmlns:a16="http://schemas.microsoft.com/office/drawing/2014/main" id="{9850136E-DDBC-4039-BCA9-DEA46E34DBFF}"/>
              </a:ext>
            </a:extLst>
          </p:cNvPr>
          <p:cNvSpPr/>
          <p:nvPr/>
        </p:nvSpPr>
        <p:spPr>
          <a:xfrm>
            <a:off x="8939604" y="6476674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外国人</a:t>
            </a:r>
            <a:endParaRPr lang="en-US" altLang="ko-KR" sz="4400" b="1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28">
            <a:extLst>
              <a:ext uri="{FF2B5EF4-FFF2-40B4-BE49-F238E27FC236}">
                <a16:creationId xmlns:a16="http://schemas.microsoft.com/office/drawing/2014/main" id="{A39E548E-0AA6-49A7-B89F-C636A5BE9C02}"/>
              </a:ext>
            </a:extLst>
          </p:cNvPr>
          <p:cNvSpPr/>
          <p:nvPr/>
        </p:nvSpPr>
        <p:spPr>
          <a:xfrm>
            <a:off x="8515711" y="6498948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老人</a:t>
            </a:r>
            <a:endParaRPr lang="en-US" altLang="ko-KR" sz="4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Google Shape;365;p24">
            <a:extLst>
              <a:ext uri="{FF2B5EF4-FFF2-40B4-BE49-F238E27FC236}">
                <a16:creationId xmlns:a16="http://schemas.microsoft.com/office/drawing/2014/main" id="{058AC998-0ECB-47D0-9EFE-DD95C9FAC92F}"/>
              </a:ext>
            </a:extLst>
          </p:cNvPr>
          <p:cNvSpPr/>
          <p:nvPr/>
        </p:nvSpPr>
        <p:spPr>
          <a:xfrm>
            <a:off x="3102766" y="235937"/>
            <a:ext cx="638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火災安全のポイント</a:t>
            </a:r>
            <a:endParaRPr sz="2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0FFF1C95-7A99-4FF9-9F78-55C2A4425FAF}"/>
              </a:ext>
            </a:extLst>
          </p:cNvPr>
          <p:cNvSpPr/>
          <p:nvPr/>
        </p:nvSpPr>
        <p:spPr>
          <a:xfrm>
            <a:off x="424582" y="304270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8" name="직사각형 28">
            <a:extLst>
              <a:ext uri="{FF2B5EF4-FFF2-40B4-BE49-F238E27FC236}">
                <a16:creationId xmlns:a16="http://schemas.microsoft.com/office/drawing/2014/main" id="{39CFF6DB-A3D0-4C12-BA0D-C0D262B65B7C}"/>
              </a:ext>
            </a:extLst>
          </p:cNvPr>
          <p:cNvSpPr/>
          <p:nvPr/>
        </p:nvSpPr>
        <p:spPr>
          <a:xfrm>
            <a:off x="-2251885" y="291600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24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1A188421-D48A-40D5-93DB-C1F6E403A70C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61F10E4C-3B8E-488F-948A-827970C3AA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6" name="그림 15">
            <a:extLst>
              <a:ext uri="{FF2B5EF4-FFF2-40B4-BE49-F238E27FC236}">
                <a16:creationId xmlns:a16="http://schemas.microsoft.com/office/drawing/2014/main" id="{EC699F83-CA08-4F64-91E6-09FA6537EA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A9E6A4-8B9E-4DBE-BF81-7ECE1371D4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138"/>
          <a:stretch/>
        </p:blipFill>
        <p:spPr>
          <a:xfrm>
            <a:off x="794057" y="2271236"/>
            <a:ext cx="8789558" cy="2231127"/>
          </a:xfrm>
          <a:prstGeom prst="rect">
            <a:avLst/>
          </a:prstGeom>
        </p:spPr>
      </p:pic>
      <p:grpSp>
        <p:nvGrpSpPr>
          <p:cNvPr id="7" name="Group 1">
            <a:extLst>
              <a:ext uri="{FF2B5EF4-FFF2-40B4-BE49-F238E27FC236}">
                <a16:creationId xmlns:a16="http://schemas.microsoft.com/office/drawing/2014/main" id="{AB6B4331-7A20-4FBB-B868-3AE5508C92B6}"/>
              </a:ext>
            </a:extLst>
          </p:cNvPr>
          <p:cNvGrpSpPr/>
          <p:nvPr/>
        </p:nvGrpSpPr>
        <p:grpSpPr>
          <a:xfrm>
            <a:off x="869942" y="4403970"/>
            <a:ext cx="10032518" cy="400111"/>
            <a:chOff x="1397155" y="4403970"/>
            <a:chExt cx="8409879" cy="4001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BF667C-7105-450C-9A02-7379E1D9AC6D}"/>
                </a:ext>
              </a:extLst>
            </p:cNvPr>
            <p:cNvSpPr/>
            <p:nvPr/>
          </p:nvSpPr>
          <p:spPr>
            <a:xfrm>
              <a:off x="1397155" y="4403970"/>
              <a:ext cx="7252169" cy="40011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435C25-59FB-4D01-BBE7-388536D33CEE}"/>
                </a:ext>
              </a:extLst>
            </p:cNvPr>
            <p:cNvSpPr txBox="1"/>
            <p:nvPr/>
          </p:nvSpPr>
          <p:spPr>
            <a:xfrm>
              <a:off x="1685010" y="4403970"/>
              <a:ext cx="8122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‘</a:t>
              </a:r>
              <a:r>
                <a:rPr lang="ko-KR" altLang="en-US" sz="2000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安全な社会、そして幸せな国民</a:t>
              </a:r>
              <a:r>
                <a:rPr lang="en-US" altLang="ko-KR" sz="2000" b="1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’ </a:t>
              </a:r>
              <a:r>
                <a:rPr lang="ko-KR" altLang="en-US" sz="2000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その中に消防安全教育があります。</a:t>
              </a:r>
            </a:p>
          </p:txBody>
        </p:sp>
      </p:grpSp>
      <p:sp>
        <p:nvSpPr>
          <p:cNvPr id="14" name="Google Shape;128;p15"/>
          <p:cNvSpPr/>
          <p:nvPr/>
        </p:nvSpPr>
        <p:spPr>
          <a:xfrm>
            <a:off x="1445558" y="252225"/>
            <a:ext cx="458581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キャンプ場の安全</a:t>
            </a:r>
            <a:endParaRPr lang="ja-JP" alt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2" y="322735"/>
            <a:ext cx="436918" cy="43462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19677204"/>
      </p:ext>
    </p:extLst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en-US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51505" y="1722430"/>
            <a:ext cx="7775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altLang="en-US" sz="2800" b="1" i="0" u="none" strike="noStrike" cap="none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キャンプ場の安全</a:t>
            </a:r>
            <a:endParaRPr sz="1600" b="0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cxnSp>
        <p:nvCxnSpPr>
          <p:cNvPr id="112" name="Google Shape;112;p2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3" name="Google Shape;113;p2"/>
          <p:cNvSpPr/>
          <p:nvPr/>
        </p:nvSpPr>
        <p:spPr>
          <a:xfrm>
            <a:off x="901983" y="2061758"/>
            <a:ext cx="6909731" cy="195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ja-JP" altLang="en-US" sz="24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ja-JP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1.</a:t>
            </a:r>
            <a:r>
              <a:rPr lang="ko-KR" altLang="en-US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キャンプ場を安全に利用する</a:t>
            </a:r>
            <a:r>
              <a:rPr lang="en-US" altLang="ja-JP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 </a:t>
            </a:r>
            <a:r>
              <a:rPr lang="en-US" alt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4</a:t>
            </a:r>
            <a:r>
              <a:rPr lang="en-US" altLang="ja-JP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p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ja-JP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2.</a:t>
            </a:r>
            <a:r>
              <a:rPr lang="ko-KR" altLang="en-US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キャンプ場の安全</a:t>
            </a:r>
            <a:r>
              <a:rPr lang="en-US" altLang="ja-JP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 </a:t>
            </a:r>
            <a:r>
              <a:rPr lang="en-US" alt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7</a:t>
            </a:r>
            <a:r>
              <a:rPr lang="en-US" altLang="ja-JP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p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ja-JP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3.</a:t>
            </a:r>
            <a:r>
              <a:rPr lang="ko-KR" altLang="en-US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火災が発生した場合</a:t>
            </a:r>
            <a:r>
              <a:rPr lang="en-US" altLang="ja-JP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</a:t>
            </a:r>
            <a:r>
              <a:rPr lang="ko-KR" altLang="en-US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altLang="ja-JP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10p</a:t>
            </a:r>
            <a:endParaRPr b="0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2464786" y="1378462"/>
            <a:ext cx="22734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[</a:t>
            </a:r>
            <a:r>
              <a:rPr lang="ja-JP" alt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エピソード</a:t>
            </a:r>
            <a:r>
              <a:rPr lang="en-US" altLang="ja-JP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10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]</a:t>
            </a:r>
            <a:endParaRPr sz="20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grpSp>
        <p:nvGrpSpPr>
          <p:cNvPr id="115" name="Google Shape;115;p2"/>
          <p:cNvGrpSpPr/>
          <p:nvPr/>
        </p:nvGrpSpPr>
        <p:grpSpPr>
          <a:xfrm>
            <a:off x="420304" y="5584560"/>
            <a:ext cx="2820276" cy="1180814"/>
            <a:chOff x="420304" y="5584560"/>
            <a:chExt cx="2820276" cy="1180814"/>
          </a:xfrm>
        </p:grpSpPr>
        <p:grpSp>
          <p:nvGrpSpPr>
            <p:cNvPr id="116" name="Google Shape;116;p2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17" name="Google Shape;117;p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" name="Google Shape;119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92788" y="4099664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4E6A2E53-16AF-4BDD-9F8D-C4DE16C67556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12103276-2FE7-4F0D-9B61-B2A999E4BD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0BF6A3FF-850F-42E8-B1DD-DE68D3A17D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id="{BB12001B-13D3-4BF1-862F-4DF99C88FCD3}"/>
              </a:ext>
            </a:extLst>
          </p:cNvPr>
          <p:cNvSpPr/>
          <p:nvPr/>
        </p:nvSpPr>
        <p:spPr>
          <a:xfrm>
            <a:off x="285543" y="6527731"/>
            <a:ext cx="2996103" cy="282344"/>
          </a:xfrm>
          <a:prstGeom prst="rect">
            <a:avLst/>
          </a:prstGeom>
          <a:solidFill>
            <a:srgbClr val="A1D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1">
            <a:extLst>
              <a:ext uri="{FF2B5EF4-FFF2-40B4-BE49-F238E27FC236}">
                <a16:creationId xmlns:a16="http://schemas.microsoft.com/office/drawing/2014/main" id="{448349B6-375C-4730-B10E-5A709AE34286}"/>
              </a:ext>
            </a:extLst>
          </p:cNvPr>
          <p:cNvSpPr/>
          <p:nvPr/>
        </p:nvSpPr>
        <p:spPr>
          <a:xfrm>
            <a:off x="462685" y="6517837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無効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2">
            <a:extLst>
              <a:ext uri="{FF2B5EF4-FFF2-40B4-BE49-F238E27FC236}">
                <a16:creationId xmlns:a16="http://schemas.microsoft.com/office/drawing/2014/main" id="{00AA0FDD-0107-4ED5-8D05-119AC4D9E22E}"/>
              </a:ext>
            </a:extLst>
          </p:cNvPr>
          <p:cNvSpPr/>
          <p:nvPr/>
        </p:nvSpPr>
        <p:spPr>
          <a:xfrm>
            <a:off x="1170478" y="651718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女性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3">
            <a:extLst>
              <a:ext uri="{FF2B5EF4-FFF2-40B4-BE49-F238E27FC236}">
                <a16:creationId xmlns:a16="http://schemas.microsoft.com/office/drawing/2014/main" id="{F9855906-44C0-4D4C-8393-3644F3CF081C}"/>
              </a:ext>
            </a:extLst>
          </p:cNvPr>
          <p:cNvSpPr/>
          <p:nvPr/>
        </p:nvSpPr>
        <p:spPr>
          <a:xfrm>
            <a:off x="1818985" y="6527730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老人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24">
            <a:extLst>
              <a:ext uri="{FF2B5EF4-FFF2-40B4-BE49-F238E27FC236}">
                <a16:creationId xmlns:a16="http://schemas.microsoft.com/office/drawing/2014/main" id="{9D6DF41D-ED83-4C22-A8BA-EC30AF068312}"/>
              </a:ext>
            </a:extLst>
          </p:cNvPr>
          <p:cNvSpPr/>
          <p:nvPr/>
        </p:nvSpPr>
        <p:spPr>
          <a:xfrm>
            <a:off x="2323281" y="646760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5A8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/>
          <p:nvPr/>
        </p:nvSpPr>
        <p:spPr>
          <a:xfrm>
            <a:off x="357152" y="22056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1532" y="1482104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4"/>
          <p:cNvGrpSpPr/>
          <p:nvPr/>
        </p:nvGrpSpPr>
        <p:grpSpPr>
          <a:xfrm>
            <a:off x="781050" y="1496648"/>
            <a:ext cx="5200808" cy="1568450"/>
            <a:chOff x="1250315" y="1896146"/>
            <a:chExt cx="4806950" cy="1568450"/>
          </a:xfrm>
        </p:grpSpPr>
        <p:sp>
          <p:nvSpPr>
            <p:cNvPr id="145" name="Google Shape;145;p4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6" name="Google Shape;146;p4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47" name="Google Shape;147;p4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" name="Google Shape;148;p4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9" name="Google Shape;149;p4"/>
          <p:cNvGrpSpPr/>
          <p:nvPr/>
        </p:nvGrpSpPr>
        <p:grpSpPr>
          <a:xfrm>
            <a:off x="905562" y="3944341"/>
            <a:ext cx="4908838" cy="1569660"/>
            <a:chOff x="1250315" y="4483984"/>
            <a:chExt cx="4659777" cy="1408591"/>
          </a:xfrm>
        </p:grpSpPr>
        <p:sp>
          <p:nvSpPr>
            <p:cNvPr id="150" name="Google Shape;150;p4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" name="Google Shape;151;p4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2" name="Google Shape;152;p4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3" name="Google Shape;153;p4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54" name="Google Shape;154;p4"/>
          <p:cNvSpPr/>
          <p:nvPr/>
        </p:nvSpPr>
        <p:spPr>
          <a:xfrm>
            <a:off x="753535" y="2409992"/>
            <a:ext cx="538067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8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GDP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の増加に伴い、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キャンプのような野外活動の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需要も増加傾向に。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野外</a:t>
            </a:r>
            <a:r>
              <a:rPr lang="ja-JP" altLang="en-US" sz="18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活動では、</a:t>
            </a:r>
            <a:endParaRPr lang="en-US" altLang="ja-JP" sz="18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火災安全規則を忘れてはなりません！</a:t>
            </a:r>
            <a:endParaRPr sz="1400" b="0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grpSp>
        <p:nvGrpSpPr>
          <p:cNvPr id="155" name="Google Shape;155;p4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56" name="Google Shape;156;p4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57" name="Google Shape;157;p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9" name="Google Shape;159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4</a:t>
            </a:r>
            <a:endParaRPr dirty="0"/>
          </a:p>
        </p:txBody>
      </p:sp>
      <p:sp>
        <p:nvSpPr>
          <p:cNvPr id="162" name="Google Shape;162;p4"/>
          <p:cNvSpPr txBox="1"/>
          <p:nvPr/>
        </p:nvSpPr>
        <p:spPr>
          <a:xfrm>
            <a:off x="960987" y="51426"/>
            <a:ext cx="85764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alt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キャンプ場を安全に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利用</a:t>
            </a:r>
            <a:r>
              <a:rPr lang="ja-JP" alt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する</a:t>
            </a:r>
            <a:endParaRPr lang="ja-JP" altLang="en-US" sz="1600" b="0" i="0" u="none" strike="noStrike" cap="none" dirty="0">
              <a:solidFill>
                <a:schemeClr val="accent1">
                  <a:lumMod val="50000"/>
                </a:schemeClr>
              </a:solidFill>
              <a:latin typeface="Malgun Gothic" charset="-127"/>
              <a:ea typeface="Malgun Gothic" charset="-127"/>
              <a:cs typeface="Malgun Gothic" charset="-127"/>
              <a:sym typeface="Arial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04E96101-A785-4AC0-B925-FA0D6326FDAB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20AE11C8-389E-4D66-9831-E9900C378E6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BFE4737-BEDA-46E4-8811-D629721F7D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42" name="Google Shape;141;p16">
            <a:extLst>
              <a:ext uri="{FF2B5EF4-FFF2-40B4-BE49-F238E27FC236}">
                <a16:creationId xmlns:a16="http://schemas.microsoft.com/office/drawing/2014/main" id="{68E23924-49C9-4BB7-84C0-4F53D31196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ectangle 62">
            <a:extLst>
              <a:ext uri="{FF2B5EF4-FFF2-40B4-BE49-F238E27FC236}">
                <a16:creationId xmlns:a16="http://schemas.microsoft.com/office/drawing/2014/main" id="{8796C748-923F-4B77-A125-917D41F158A5}"/>
              </a:ext>
            </a:extLst>
          </p:cNvPr>
          <p:cNvSpPr/>
          <p:nvPr/>
        </p:nvSpPr>
        <p:spPr>
          <a:xfrm>
            <a:off x="7070666" y="6478468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無効</a:t>
            </a:r>
            <a:endParaRPr lang="en-US" altLang="ko-KR" sz="12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직사각형 27">
            <a:extLst>
              <a:ext uri="{FF2B5EF4-FFF2-40B4-BE49-F238E27FC236}">
                <a16:creationId xmlns:a16="http://schemas.microsoft.com/office/drawing/2014/main" id="{324F7294-9EDE-46F8-AD95-313366CF4C60}"/>
              </a:ext>
            </a:extLst>
          </p:cNvPr>
          <p:cNvSpPr/>
          <p:nvPr/>
        </p:nvSpPr>
        <p:spPr>
          <a:xfrm>
            <a:off x="7728936" y="6485429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女性</a:t>
            </a:r>
            <a:endParaRPr lang="en-US" altLang="ko-KR" sz="4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직사각형 29">
            <a:extLst>
              <a:ext uri="{FF2B5EF4-FFF2-40B4-BE49-F238E27FC236}">
                <a16:creationId xmlns:a16="http://schemas.microsoft.com/office/drawing/2014/main" id="{7E1F8BA8-3122-446A-A17C-B6FC4B77F0CB}"/>
              </a:ext>
            </a:extLst>
          </p:cNvPr>
          <p:cNvSpPr/>
          <p:nvPr/>
        </p:nvSpPr>
        <p:spPr>
          <a:xfrm>
            <a:off x="8939604" y="6476674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外国人</a:t>
            </a:r>
            <a:endParaRPr lang="en-US" altLang="ko-KR" sz="4400" b="1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직사각형 28">
            <a:extLst>
              <a:ext uri="{FF2B5EF4-FFF2-40B4-BE49-F238E27FC236}">
                <a16:creationId xmlns:a16="http://schemas.microsoft.com/office/drawing/2014/main" id="{9846AAC8-C0EA-4DA1-A889-36087D818725}"/>
              </a:ext>
            </a:extLst>
          </p:cNvPr>
          <p:cNvSpPr/>
          <p:nvPr/>
        </p:nvSpPr>
        <p:spPr>
          <a:xfrm>
            <a:off x="8515711" y="6498948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老人</a:t>
            </a:r>
            <a:endParaRPr lang="en-US" altLang="ko-KR" sz="4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4" y="428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350" y="1645920"/>
            <a:ext cx="3974616" cy="3915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9" name="Google Shape;169;p5"/>
          <p:cNvSpPr/>
          <p:nvPr/>
        </p:nvSpPr>
        <p:spPr>
          <a:xfrm>
            <a:off x="5526223" y="1917924"/>
            <a:ext cx="4300180" cy="45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i="0" u="none" strike="noStrike" cap="none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キャンプ中に発生する事故の例</a:t>
            </a:r>
            <a:endParaRPr sz="20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grpSp>
        <p:nvGrpSpPr>
          <p:cNvPr id="170" name="Google Shape;170;p5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71" name="Google Shape;171;p5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72" name="Google Shape;172;p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3" name="Google Shape;173;p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4" name="Google Shape;174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Google Shape;176;p5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5</a:t>
            </a:r>
            <a:endParaRPr dirty="0"/>
          </a:p>
        </p:txBody>
      </p:sp>
      <p:sp>
        <p:nvSpPr>
          <p:cNvPr id="179" name="Google Shape;179;p5"/>
          <p:cNvSpPr/>
          <p:nvPr/>
        </p:nvSpPr>
        <p:spPr>
          <a:xfrm>
            <a:off x="5316069" y="2643434"/>
            <a:ext cx="4492045" cy="217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400" b="1" i="0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1.</a:t>
            </a:r>
            <a:r>
              <a:rPr lang="ko-KR" altLang="en-US" sz="1400" b="1" i="0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14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テント内でのヒーター使用による一酸化炭素中毒</a:t>
            </a:r>
            <a:r>
              <a:rPr lang="en-US" altLang="ja-JP" sz="14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/>
            </a:r>
            <a:br>
              <a:rPr lang="en-US" altLang="ja-JP" sz="14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</a:br>
            <a:r>
              <a:rPr lang="en-US" altLang="ja-JP" sz="1400" b="1" i="0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2.</a:t>
            </a:r>
            <a:r>
              <a:rPr lang="ko-KR" altLang="en-US" sz="1400" b="1" i="0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14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河原でのキャンプで川に流される水難事故</a:t>
            </a:r>
            <a:endParaRPr lang="en-US" altLang="ja-JP" sz="14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400" b="1" i="0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3.</a:t>
            </a:r>
            <a:r>
              <a:rPr lang="ko-KR" altLang="en-US" sz="1400" b="1" i="0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14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キャンプファイヤー</a:t>
            </a:r>
            <a:r>
              <a:rPr lang="ja-JP" altLang="en-US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や</a:t>
            </a:r>
            <a:r>
              <a:rPr lang="ja-JP" altLang="en-US" sz="14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電化製品</a:t>
            </a:r>
            <a:r>
              <a:rPr lang="ja-JP" altLang="en-US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による火災</a:t>
            </a:r>
            <a:endParaRPr lang="ja-JP" altLang="en-US" sz="14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400" b="1" i="0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4.</a:t>
            </a:r>
            <a:r>
              <a:rPr lang="ko-KR" altLang="en-US" sz="1400" b="1" i="0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14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昆虫や蚊に刺される</a:t>
            </a: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B3775BA8-289D-4E67-80FE-2FAE9E4A397F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5C136FE2-95EB-49AD-AC94-81E3AAF012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0673B04-072F-407B-81CD-FC6C4E29C3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sp>
        <p:nvSpPr>
          <p:cNvPr id="23" name="Google Shape;142;p4">
            <a:extLst>
              <a:ext uri="{FF2B5EF4-FFF2-40B4-BE49-F238E27FC236}">
                <a16:creationId xmlns:a16="http://schemas.microsoft.com/office/drawing/2014/main" id="{ADA6B664-DEBD-4799-9422-9C932DE566BB}"/>
              </a:ext>
            </a:extLst>
          </p:cNvPr>
          <p:cNvSpPr/>
          <p:nvPr/>
        </p:nvSpPr>
        <p:spPr>
          <a:xfrm>
            <a:off x="357152" y="22056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141;p16">
            <a:extLst>
              <a:ext uri="{FF2B5EF4-FFF2-40B4-BE49-F238E27FC236}">
                <a16:creationId xmlns:a16="http://schemas.microsoft.com/office/drawing/2014/main" id="{3DD35981-1BF0-44CD-96B5-44E3491F15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62">
            <a:extLst>
              <a:ext uri="{FF2B5EF4-FFF2-40B4-BE49-F238E27FC236}">
                <a16:creationId xmlns:a16="http://schemas.microsoft.com/office/drawing/2014/main" id="{1B07A8CD-5012-4E93-8B0E-0355E6303A3A}"/>
              </a:ext>
            </a:extLst>
          </p:cNvPr>
          <p:cNvSpPr/>
          <p:nvPr/>
        </p:nvSpPr>
        <p:spPr>
          <a:xfrm>
            <a:off x="7070666" y="6478468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無効</a:t>
            </a:r>
            <a:endParaRPr lang="en-US" altLang="ko-KR" sz="12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7">
            <a:extLst>
              <a:ext uri="{FF2B5EF4-FFF2-40B4-BE49-F238E27FC236}">
                <a16:creationId xmlns:a16="http://schemas.microsoft.com/office/drawing/2014/main" id="{C6E6CDE0-5A86-42D8-ADDF-BB02F8E244CF}"/>
              </a:ext>
            </a:extLst>
          </p:cNvPr>
          <p:cNvSpPr/>
          <p:nvPr/>
        </p:nvSpPr>
        <p:spPr>
          <a:xfrm>
            <a:off x="7728936" y="6485429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女性</a:t>
            </a:r>
            <a:endParaRPr lang="en-US" altLang="ko-KR" sz="4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9">
            <a:extLst>
              <a:ext uri="{FF2B5EF4-FFF2-40B4-BE49-F238E27FC236}">
                <a16:creationId xmlns:a16="http://schemas.microsoft.com/office/drawing/2014/main" id="{F96CD4F5-D333-42B3-B050-49FC770DFE05}"/>
              </a:ext>
            </a:extLst>
          </p:cNvPr>
          <p:cNvSpPr/>
          <p:nvPr/>
        </p:nvSpPr>
        <p:spPr>
          <a:xfrm>
            <a:off x="8939604" y="6476674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外国人</a:t>
            </a:r>
            <a:endParaRPr lang="en-US" altLang="ko-KR" sz="4400" b="1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FACB28E-181E-4AF7-9F03-33AD9F4F8B48}"/>
              </a:ext>
            </a:extLst>
          </p:cNvPr>
          <p:cNvSpPr/>
          <p:nvPr/>
        </p:nvSpPr>
        <p:spPr>
          <a:xfrm>
            <a:off x="8515711" y="6498948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老人</a:t>
            </a:r>
            <a:endParaRPr lang="en-US" altLang="ko-KR" sz="4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Google Shape;142;p4"/>
          <p:cNvSpPr/>
          <p:nvPr/>
        </p:nvSpPr>
        <p:spPr>
          <a:xfrm>
            <a:off x="357152" y="22056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62;p4"/>
          <p:cNvSpPr txBox="1"/>
          <p:nvPr/>
        </p:nvSpPr>
        <p:spPr>
          <a:xfrm>
            <a:off x="960987" y="51426"/>
            <a:ext cx="85764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alt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キャンプ場を安全に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利用</a:t>
            </a:r>
            <a:r>
              <a:rPr lang="ja-JP" alt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する</a:t>
            </a:r>
            <a:endParaRPr sz="1600" b="0" i="0" u="none" strike="noStrike" cap="none" dirty="0">
              <a:solidFill>
                <a:schemeClr val="accent1">
                  <a:lumMod val="50000"/>
                </a:schemeClr>
              </a:solidFill>
              <a:latin typeface="Malgun Gothic" charset="-127"/>
              <a:ea typeface="Malgun Gothic" charset="-127"/>
              <a:cs typeface="Malgun Gothic" charset="-127"/>
              <a:sym typeface="Arial"/>
            </a:endParaRPr>
          </a:p>
        </p:txBody>
      </p:sp>
      <p:sp>
        <p:nvSpPr>
          <p:cNvPr id="32" name="다이아몬드 31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5316070" y="209487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8005" y="2288289"/>
            <a:ext cx="3146366" cy="1968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6" name="Google Shape;186;p6"/>
          <p:cNvSpPr/>
          <p:nvPr/>
        </p:nvSpPr>
        <p:spPr>
          <a:xfrm>
            <a:off x="4360695" y="2210719"/>
            <a:ext cx="5128771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1.</a:t>
            </a:r>
            <a:r>
              <a:rPr lang="ja-JP" altLang="en-US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登録されたキャンプ場に行く</a:t>
            </a:r>
            <a:endParaRPr sz="24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187" name="Google Shape;18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1923" y="4391449"/>
            <a:ext cx="3146365" cy="1968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8" name="Google Shape;188;p6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90" name="Google Shape;190;p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1" name="Google Shape;191;p6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2" name="Google Shape;192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p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6</a:t>
            </a:r>
            <a:endParaRPr dirty="0"/>
          </a:p>
        </p:txBody>
      </p:sp>
      <p:sp>
        <p:nvSpPr>
          <p:cNvPr id="195" name="Google Shape;195;p6"/>
          <p:cNvSpPr/>
          <p:nvPr/>
        </p:nvSpPr>
        <p:spPr>
          <a:xfrm>
            <a:off x="2379088" y="1377822"/>
            <a:ext cx="52287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i="0" u="none" strike="noStrike" cap="none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安全なキャンプに備えるには？</a:t>
            </a:r>
            <a:endParaRPr sz="1800" b="0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4949824" y="2344437"/>
            <a:ext cx="47544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1600" b="1" i="0" u="none" strike="noStrike" cap="none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全国の登録キャンプ場数</a:t>
            </a:r>
            <a:r>
              <a:rPr lang="en-US" altLang="ja-JP" sz="16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-2,200</a:t>
            </a:r>
            <a:r>
              <a:rPr lang="ja-JP" altLang="en-US" sz="16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ヵ所以上</a:t>
            </a:r>
            <a:endParaRPr lang="en-US" altLang="ja-JP" sz="16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ja-JP" altLang="en-US" sz="16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違法なキャンプ場がたくさん存在するため、</a:t>
            </a:r>
            <a:endParaRPr lang="en-US" altLang="ja-JP" sz="16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韓国観光協会の</a:t>
            </a:r>
            <a:r>
              <a:rPr lang="en-US" altLang="ja-JP" sz="16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Go camping</a:t>
            </a:r>
            <a:r>
              <a:rPr lang="ja-JP" altLang="en-US" sz="16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ページで</a:t>
            </a:r>
            <a:r>
              <a:rPr lang="ja-JP" alt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確認する</a:t>
            </a:r>
            <a:endParaRPr sz="16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85CBF0E1-146F-45E1-B2A7-7DE2EAAC0F98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2">
            <a:extLst>
              <a:ext uri="{FF2B5EF4-FFF2-40B4-BE49-F238E27FC236}">
                <a16:creationId xmlns:a16="http://schemas.microsoft.com/office/drawing/2014/main" id="{EB1CCB99-A542-45B8-8712-895743E7EF9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89F451D-2B5F-416B-A0EA-413AA50EBA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B7251E4F-4B1E-4AF3-A8F7-C4029E8F7C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62">
            <a:extLst>
              <a:ext uri="{FF2B5EF4-FFF2-40B4-BE49-F238E27FC236}">
                <a16:creationId xmlns:a16="http://schemas.microsoft.com/office/drawing/2014/main" id="{2793B793-0236-495E-9439-BE0AE529930C}"/>
              </a:ext>
            </a:extLst>
          </p:cNvPr>
          <p:cNvSpPr/>
          <p:nvPr/>
        </p:nvSpPr>
        <p:spPr>
          <a:xfrm>
            <a:off x="7070666" y="6478468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無効</a:t>
            </a:r>
            <a:endParaRPr lang="en-US" altLang="ko-KR" sz="12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7">
            <a:extLst>
              <a:ext uri="{FF2B5EF4-FFF2-40B4-BE49-F238E27FC236}">
                <a16:creationId xmlns:a16="http://schemas.microsoft.com/office/drawing/2014/main" id="{1BBB48C4-EAA2-4898-824F-284540117D50}"/>
              </a:ext>
            </a:extLst>
          </p:cNvPr>
          <p:cNvSpPr/>
          <p:nvPr/>
        </p:nvSpPr>
        <p:spPr>
          <a:xfrm>
            <a:off x="7728936" y="6485429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女性</a:t>
            </a:r>
            <a:endParaRPr lang="en-US" altLang="ko-KR" sz="4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F525D9C-E6EA-46E9-A1EC-8E3682BC265F}"/>
              </a:ext>
            </a:extLst>
          </p:cNvPr>
          <p:cNvSpPr/>
          <p:nvPr/>
        </p:nvSpPr>
        <p:spPr>
          <a:xfrm>
            <a:off x="8939604" y="6476674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外国人</a:t>
            </a:r>
            <a:endParaRPr lang="en-US" altLang="ko-KR" sz="4400" b="1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28">
            <a:extLst>
              <a:ext uri="{FF2B5EF4-FFF2-40B4-BE49-F238E27FC236}">
                <a16:creationId xmlns:a16="http://schemas.microsoft.com/office/drawing/2014/main" id="{0FA2ED8E-E4F3-46D4-9487-0B0D01FC2DBF}"/>
              </a:ext>
            </a:extLst>
          </p:cNvPr>
          <p:cNvSpPr/>
          <p:nvPr/>
        </p:nvSpPr>
        <p:spPr>
          <a:xfrm>
            <a:off x="8515711" y="6498948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老人</a:t>
            </a:r>
            <a:endParaRPr lang="en-US" altLang="ko-KR" sz="4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Google Shape;142;p4"/>
          <p:cNvSpPr/>
          <p:nvPr/>
        </p:nvSpPr>
        <p:spPr>
          <a:xfrm>
            <a:off x="357152" y="22056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62;p4"/>
          <p:cNvSpPr txBox="1"/>
          <p:nvPr/>
        </p:nvSpPr>
        <p:spPr>
          <a:xfrm>
            <a:off x="960987" y="51426"/>
            <a:ext cx="85764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alt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キャンプ場を安全に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利用</a:t>
            </a:r>
            <a:r>
              <a:rPr lang="ja-JP" alt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する</a:t>
            </a:r>
            <a:endParaRPr sz="1600" b="0" i="0" u="none" strike="noStrike" cap="none" dirty="0">
              <a:solidFill>
                <a:schemeClr val="accent1">
                  <a:lumMod val="50000"/>
                </a:schemeClr>
              </a:solidFill>
              <a:latin typeface="Malgun Gothic" charset="-127"/>
              <a:ea typeface="Malgun Gothic" charset="-127"/>
              <a:cs typeface="Malgun Gothic" charset="-127"/>
              <a:sym typeface="Arial"/>
            </a:endParaRPr>
          </a:p>
        </p:txBody>
      </p:sp>
      <p:sp>
        <p:nvSpPr>
          <p:cNvPr id="34" name="다이아몬드 33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753488" y="308442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다이아몬드 34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753488" y="4946926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다이아몬드 35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1955800" y="1567685"/>
            <a:ext cx="369276" cy="37674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/>
          <p:nvPr/>
        </p:nvSpPr>
        <p:spPr>
          <a:xfrm>
            <a:off x="365891" y="220910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984747" y="-33971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alt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キャンプ場の安全</a:t>
            </a:r>
            <a:endParaRPr lang="ja-JP" altLang="en-US" sz="1600" b="0" i="0" u="none" strike="noStrike" cap="none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pic>
        <p:nvPicPr>
          <p:cNvPr id="206" name="Google Shape;20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380" y="2432388"/>
            <a:ext cx="3313139" cy="2957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07" name="Google Shape;207;p7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08" name="Google Shape;208;p7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09" name="Google Shape;209;p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1" name="Google Shape;211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7</a:t>
            </a:r>
            <a:endParaRPr dirty="0"/>
          </a:p>
        </p:txBody>
      </p:sp>
      <p:sp>
        <p:nvSpPr>
          <p:cNvPr id="214" name="Google Shape;214;p7"/>
          <p:cNvSpPr/>
          <p:nvPr/>
        </p:nvSpPr>
        <p:spPr>
          <a:xfrm>
            <a:off x="2500165" y="1381359"/>
            <a:ext cx="52287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i="0" u="none" strike="noStrike" cap="none" dirty="0">
                <a:solidFill>
                  <a:srgbClr val="00206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安全なキャンプに備えるには？</a:t>
            </a:r>
            <a:endParaRPr sz="1800" b="0" i="0" u="none" strike="noStrike" cap="none" dirty="0">
              <a:solidFill>
                <a:srgbClr val="000000"/>
              </a:solidFill>
              <a:latin typeface="Malgun Gothic" charset="-127"/>
              <a:ea typeface="Malgun Gothic" charset="-127"/>
              <a:cs typeface="Malgun Gothic" charset="-127"/>
              <a:sym typeface="Arial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4244063" y="2297904"/>
            <a:ext cx="5713856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2.</a:t>
            </a:r>
            <a:r>
              <a:rPr lang="ja-JP" alt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キャンプの事前準備を慎重に行い、</a:t>
            </a:r>
            <a:endParaRPr lang="en-US" altLang="ja-JP" sz="20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天気と現場を徹底的に確認する</a:t>
            </a:r>
            <a:endParaRPr lang="en-US" sz="20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4474554" y="3401980"/>
            <a:ext cx="5684665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周囲の</a:t>
            </a: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人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に影響を及ぼさないよう、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適切な用量の</a:t>
            </a: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害虫防止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スプレーを使用</a:t>
            </a: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する。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キャンプファイヤーをする時は、</a:t>
            </a: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まず周囲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に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水を</a:t>
            </a: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撒き、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キャンプ場の消火器の場所を確認する。</a:t>
            </a:r>
            <a:endParaRPr sz="18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927C6D14-D38A-4E03-83D3-5AA885ECDC9B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5EF4CD50-A06B-4BD2-B4B7-DF0E68442A9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F9DEF0-5DDB-461D-BD64-DD9BDC8644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4" name="Google Shape;141;p16">
            <a:extLst>
              <a:ext uri="{FF2B5EF4-FFF2-40B4-BE49-F238E27FC236}">
                <a16:creationId xmlns:a16="http://schemas.microsoft.com/office/drawing/2014/main" id="{51179CA4-A242-4488-BDBD-6D725B85F8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62">
            <a:extLst>
              <a:ext uri="{FF2B5EF4-FFF2-40B4-BE49-F238E27FC236}">
                <a16:creationId xmlns:a16="http://schemas.microsoft.com/office/drawing/2014/main" id="{8F25D2FE-0670-43C7-81D1-831245650C64}"/>
              </a:ext>
            </a:extLst>
          </p:cNvPr>
          <p:cNvSpPr/>
          <p:nvPr/>
        </p:nvSpPr>
        <p:spPr>
          <a:xfrm>
            <a:off x="7070666" y="6478468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無効</a:t>
            </a:r>
            <a:endParaRPr lang="en-US" altLang="ko-KR" sz="12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7">
            <a:extLst>
              <a:ext uri="{FF2B5EF4-FFF2-40B4-BE49-F238E27FC236}">
                <a16:creationId xmlns:a16="http://schemas.microsoft.com/office/drawing/2014/main" id="{ADFD7440-5ED4-485F-AF6D-69796F5E3CA3}"/>
              </a:ext>
            </a:extLst>
          </p:cNvPr>
          <p:cNvSpPr/>
          <p:nvPr/>
        </p:nvSpPr>
        <p:spPr>
          <a:xfrm>
            <a:off x="7728936" y="6485429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女性</a:t>
            </a:r>
            <a:endParaRPr lang="en-US" altLang="ko-KR" sz="4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9">
            <a:extLst>
              <a:ext uri="{FF2B5EF4-FFF2-40B4-BE49-F238E27FC236}">
                <a16:creationId xmlns:a16="http://schemas.microsoft.com/office/drawing/2014/main" id="{FCEB7432-4CFA-4D21-A321-764F2A2D4315}"/>
              </a:ext>
            </a:extLst>
          </p:cNvPr>
          <p:cNvSpPr/>
          <p:nvPr/>
        </p:nvSpPr>
        <p:spPr>
          <a:xfrm>
            <a:off x="8939604" y="6476674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外国人</a:t>
            </a:r>
            <a:endParaRPr lang="en-US" altLang="ko-KR" sz="4400" b="1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8">
            <a:extLst>
              <a:ext uri="{FF2B5EF4-FFF2-40B4-BE49-F238E27FC236}">
                <a16:creationId xmlns:a16="http://schemas.microsoft.com/office/drawing/2014/main" id="{74BB10D5-F8B7-447A-8C1E-06FA849D6EB8}"/>
              </a:ext>
            </a:extLst>
          </p:cNvPr>
          <p:cNvSpPr/>
          <p:nvPr/>
        </p:nvSpPr>
        <p:spPr>
          <a:xfrm>
            <a:off x="8515711" y="6498948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老人</a:t>
            </a:r>
            <a:endParaRPr lang="en-US" altLang="ko-KR" sz="4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다이아몬드 28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268497" y="355253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다이아몬드 29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1955800" y="1567685"/>
            <a:ext cx="369276" cy="37674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2278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8"/>
          <p:cNvSpPr/>
          <p:nvPr/>
        </p:nvSpPr>
        <p:spPr>
          <a:xfrm>
            <a:off x="2531135" y="1336454"/>
            <a:ext cx="5632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i="0" u="none" strike="noStrike" cap="none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安全なキャンプに備えるには？</a:t>
            </a:r>
            <a:endParaRPr sz="28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223" name="Google Shape;22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8396" y="2101383"/>
            <a:ext cx="2812877" cy="1971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4" name="Google Shape;224;p8"/>
          <p:cNvSpPr/>
          <p:nvPr/>
        </p:nvSpPr>
        <p:spPr>
          <a:xfrm>
            <a:off x="4376552" y="2159022"/>
            <a:ext cx="5523098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テント内で火を使用しない</a:t>
            </a:r>
            <a:endParaRPr lang="en-US" altLang="ja-JP" sz="16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調理するときに、</a:t>
            </a:r>
            <a:r>
              <a:rPr lang="ja-JP" alt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簡易</a:t>
            </a:r>
            <a:r>
              <a:rPr lang="ja-JP" altLang="en-US" sz="16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ガスコンロに対して大きすぎる鍋やフライパンを使用すると、圧力がかかり、</a:t>
            </a:r>
            <a:endParaRPr lang="en-US" altLang="ja-JP" sz="16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爆発を引き起こす可能性があるので注意する</a:t>
            </a:r>
            <a:endParaRPr lang="en-US" altLang="ja-JP" sz="16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sz="16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ja-JP" alt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就寝</a:t>
            </a:r>
            <a:r>
              <a:rPr lang="ja-JP" altLang="en-US" sz="16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前に火の気がないかどうか周りを注意深く確認する</a:t>
            </a:r>
          </a:p>
          <a:p>
            <a:pPr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ja-JP" altLang="en-US" sz="16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子供がいる場合は、キャンプファイヤーなどによる</a:t>
            </a:r>
            <a:endParaRPr lang="en-US" altLang="ja-JP" sz="16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ja-JP" alt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火傷に注意する</a:t>
            </a:r>
            <a:endParaRPr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25" name="Google Shape;225;p8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26" name="Google Shape;226;p8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27" name="Google Shape;227;p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9" name="Google Shape;229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8</a:t>
            </a:r>
            <a:endParaRPr dirty="0"/>
          </a:p>
        </p:txBody>
      </p:sp>
      <p:pic>
        <p:nvPicPr>
          <p:cNvPr id="234" name="Google Shape;234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06785" y="4225504"/>
            <a:ext cx="2812877" cy="1971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직사각형 1">
            <a:extLst>
              <a:ext uri="{FF2B5EF4-FFF2-40B4-BE49-F238E27FC236}">
                <a16:creationId xmlns:a16="http://schemas.microsoft.com/office/drawing/2014/main" id="{67C9AB12-B212-4E5D-A497-ACBF0E7A626F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6DEA23A5-5F6C-43FB-ACE2-9D7A8CBDEF2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B22272A-9F57-49F2-A55C-7AA4FCA9AD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sp>
        <p:nvSpPr>
          <p:cNvPr id="24" name="Google Shape;204;p7">
            <a:extLst>
              <a:ext uri="{FF2B5EF4-FFF2-40B4-BE49-F238E27FC236}">
                <a16:creationId xmlns:a16="http://schemas.microsoft.com/office/drawing/2014/main" id="{2261381E-6321-4CB6-A1FB-CDDB150ABBA9}"/>
              </a:ext>
            </a:extLst>
          </p:cNvPr>
          <p:cNvSpPr/>
          <p:nvPr/>
        </p:nvSpPr>
        <p:spPr>
          <a:xfrm>
            <a:off x="365891" y="220910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FE968C12-2B9B-4FC9-B35A-2DB138FE5C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62">
            <a:extLst>
              <a:ext uri="{FF2B5EF4-FFF2-40B4-BE49-F238E27FC236}">
                <a16:creationId xmlns:a16="http://schemas.microsoft.com/office/drawing/2014/main" id="{EA1F9546-9BCE-422A-AAA1-325843E5143B}"/>
              </a:ext>
            </a:extLst>
          </p:cNvPr>
          <p:cNvSpPr/>
          <p:nvPr/>
        </p:nvSpPr>
        <p:spPr>
          <a:xfrm>
            <a:off x="7070666" y="6478468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無効</a:t>
            </a:r>
            <a:endParaRPr lang="en-US" altLang="ko-KR" sz="12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0E2676D-FBB6-4FFB-9A58-E0493839DFD3}"/>
              </a:ext>
            </a:extLst>
          </p:cNvPr>
          <p:cNvSpPr/>
          <p:nvPr/>
        </p:nvSpPr>
        <p:spPr>
          <a:xfrm>
            <a:off x="7728936" y="6485429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女性</a:t>
            </a:r>
            <a:endParaRPr lang="en-US" altLang="ko-KR" sz="4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9">
            <a:extLst>
              <a:ext uri="{FF2B5EF4-FFF2-40B4-BE49-F238E27FC236}">
                <a16:creationId xmlns:a16="http://schemas.microsoft.com/office/drawing/2014/main" id="{BA73C73B-67F5-4E0E-918E-5038695E8F22}"/>
              </a:ext>
            </a:extLst>
          </p:cNvPr>
          <p:cNvSpPr/>
          <p:nvPr/>
        </p:nvSpPr>
        <p:spPr>
          <a:xfrm>
            <a:off x="8939604" y="6476674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外国人</a:t>
            </a:r>
            <a:endParaRPr lang="en-US" altLang="ko-KR" sz="4400" b="1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8">
            <a:extLst>
              <a:ext uri="{FF2B5EF4-FFF2-40B4-BE49-F238E27FC236}">
                <a16:creationId xmlns:a16="http://schemas.microsoft.com/office/drawing/2014/main" id="{777A4B06-13C2-454C-8AA3-7C1649B92988}"/>
              </a:ext>
            </a:extLst>
          </p:cNvPr>
          <p:cNvSpPr/>
          <p:nvPr/>
        </p:nvSpPr>
        <p:spPr>
          <a:xfrm>
            <a:off x="8515711" y="6498948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老人</a:t>
            </a:r>
            <a:endParaRPr lang="en-US" altLang="ko-KR" sz="4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다이아몬드 31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221295" y="238592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다이아몬드 32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221294" y="485348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다이아몬드 33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2025771" y="1534988"/>
            <a:ext cx="369276" cy="37674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Google Shape;205;p7">
            <a:extLst>
              <a:ext uri="{FF2B5EF4-FFF2-40B4-BE49-F238E27FC236}">
                <a16:creationId xmlns:a16="http://schemas.microsoft.com/office/drawing/2014/main" id="{65BA2D21-ABA0-4FA3-AB3A-BA2BAD08AF86}"/>
              </a:ext>
            </a:extLst>
          </p:cNvPr>
          <p:cNvSpPr/>
          <p:nvPr/>
        </p:nvSpPr>
        <p:spPr>
          <a:xfrm>
            <a:off x="984747" y="-33971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alt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キャンプ場の安全</a:t>
            </a:r>
            <a:endParaRPr sz="1600" b="0" i="0" u="none" strike="noStrike" cap="none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6870" y="1682753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9"/>
          <p:cNvGrpSpPr/>
          <p:nvPr/>
        </p:nvGrpSpPr>
        <p:grpSpPr>
          <a:xfrm>
            <a:off x="957516" y="1622896"/>
            <a:ext cx="5200808" cy="1568450"/>
            <a:chOff x="1250315" y="1896146"/>
            <a:chExt cx="4806950" cy="1568450"/>
          </a:xfrm>
        </p:grpSpPr>
        <p:sp>
          <p:nvSpPr>
            <p:cNvPr id="242" name="Google Shape;242;p9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3" name="Google Shape;243;p9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244" name="Google Shape;244;p9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9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46" name="Google Shape;246;p9"/>
          <p:cNvGrpSpPr/>
          <p:nvPr/>
        </p:nvGrpSpPr>
        <p:grpSpPr>
          <a:xfrm>
            <a:off x="1103844" y="3727587"/>
            <a:ext cx="4908838" cy="1569660"/>
            <a:chOff x="1250315" y="4483984"/>
            <a:chExt cx="4659777" cy="1408591"/>
          </a:xfrm>
        </p:grpSpPr>
        <p:sp>
          <p:nvSpPr>
            <p:cNvPr id="247" name="Google Shape;247;p9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8" name="Google Shape;248;p9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249" name="Google Shape;249;p9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" name="Google Shape;250;p9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51" name="Google Shape;251;p9"/>
          <p:cNvSpPr/>
          <p:nvPr/>
        </p:nvSpPr>
        <p:spPr>
          <a:xfrm>
            <a:off x="816652" y="2407121"/>
            <a:ext cx="538067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キャンプファイヤーエリアでの火災は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algun Gothic" charset="-127"/>
              <a:ea typeface="Malgun Gothic" charset="-127"/>
              <a:cs typeface="Malgun Gothic" charset="-127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山火事を引き起こす可能性があります。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algun Gothic" charset="-127"/>
              <a:ea typeface="Malgun Gothic" charset="-127"/>
              <a:cs typeface="Malgun Gothic" charset="-127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ja-JP" altLang="en-US" sz="1800" b="1" i="0" u="none" strike="noStrike" cap="none" dirty="0">
              <a:solidFill>
                <a:srgbClr val="FF0000"/>
              </a:solidFill>
              <a:latin typeface="Malgun Gothic" charset="-127"/>
              <a:ea typeface="Malgun Gothic" charset="-127"/>
              <a:cs typeface="Malgun Gothic" charset="-127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rgbClr val="FF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風の強い乾燥した天候</a:t>
            </a:r>
            <a:r>
              <a:rPr lang="ja-JP" altLang="en-US" sz="1800" b="1" dirty="0">
                <a:solidFill>
                  <a:srgbClr val="FF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の中で火を使うときは</a:t>
            </a:r>
            <a:r>
              <a:rPr lang="ja-JP" altLang="en-US" sz="1800" b="1" i="0" u="none" strike="noStrike" cap="none" dirty="0">
                <a:solidFill>
                  <a:srgbClr val="FF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、</a:t>
            </a:r>
            <a:endParaRPr lang="en-US" altLang="ja-JP" sz="1800" b="1" i="0" u="none" strike="noStrike" cap="none" dirty="0">
              <a:solidFill>
                <a:srgbClr val="FF0000"/>
              </a:solidFill>
              <a:latin typeface="Malgun Gothic" charset="-127"/>
              <a:ea typeface="Malgun Gothic" charset="-127"/>
              <a:cs typeface="Malgun Gothic" charset="-127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rgbClr val="FF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特別な注意を払う必要があります！</a:t>
            </a:r>
            <a:endParaRPr sz="1800" b="1" i="0" u="none" strike="noStrike" cap="none" dirty="0">
              <a:solidFill>
                <a:srgbClr val="FF0000"/>
              </a:solidFill>
              <a:latin typeface="Malgun Gothic" charset="-127"/>
              <a:ea typeface="Malgun Gothic" charset="-127"/>
              <a:cs typeface="Malgun Gothic" charset="-127"/>
              <a:sym typeface="Calibri"/>
            </a:endParaRPr>
          </a:p>
        </p:txBody>
      </p:sp>
      <p:grpSp>
        <p:nvGrpSpPr>
          <p:cNvPr id="252" name="Google Shape;252;p9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53" name="Google Shape;253;p9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54" name="Google Shape;254;p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5" name="Google Shape;255;p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6" name="Google Shape;256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9</a:t>
            </a:r>
            <a:endParaRPr dirty="0"/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15C0C350-16F4-487F-8E2C-82FE8BED116A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879880C7-94C7-419D-8609-B59AA46A508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FFE665B-43A0-4747-9CEB-D126B0FECF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sp>
        <p:nvSpPr>
          <p:cNvPr id="32" name="Google Shape;204;p7">
            <a:extLst>
              <a:ext uri="{FF2B5EF4-FFF2-40B4-BE49-F238E27FC236}">
                <a16:creationId xmlns:a16="http://schemas.microsoft.com/office/drawing/2014/main" id="{EB870E54-1C8C-4C88-804C-C910B17EA5E3}"/>
              </a:ext>
            </a:extLst>
          </p:cNvPr>
          <p:cNvSpPr/>
          <p:nvPr/>
        </p:nvSpPr>
        <p:spPr>
          <a:xfrm>
            <a:off x="365891" y="220910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05;p7">
            <a:extLst>
              <a:ext uri="{FF2B5EF4-FFF2-40B4-BE49-F238E27FC236}">
                <a16:creationId xmlns:a16="http://schemas.microsoft.com/office/drawing/2014/main" id="{65BA2D21-ABA0-4FA3-AB3A-BA2BAD08AF86}"/>
              </a:ext>
            </a:extLst>
          </p:cNvPr>
          <p:cNvSpPr/>
          <p:nvPr/>
        </p:nvSpPr>
        <p:spPr>
          <a:xfrm>
            <a:off x="984747" y="-33971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alt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キャンプ場の安全</a:t>
            </a:r>
            <a:endParaRPr sz="1600" b="0" i="0" u="none" strike="noStrike" cap="none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pic>
        <p:nvPicPr>
          <p:cNvPr id="34" name="Google Shape;141;p16">
            <a:extLst>
              <a:ext uri="{FF2B5EF4-FFF2-40B4-BE49-F238E27FC236}">
                <a16:creationId xmlns:a16="http://schemas.microsoft.com/office/drawing/2014/main" id="{5E278204-FECB-4A22-ABD6-68063B60DC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62">
            <a:extLst>
              <a:ext uri="{FF2B5EF4-FFF2-40B4-BE49-F238E27FC236}">
                <a16:creationId xmlns:a16="http://schemas.microsoft.com/office/drawing/2014/main" id="{428D541B-2469-4B8B-8A8D-8F7A73E865DB}"/>
              </a:ext>
            </a:extLst>
          </p:cNvPr>
          <p:cNvSpPr/>
          <p:nvPr/>
        </p:nvSpPr>
        <p:spPr>
          <a:xfrm>
            <a:off x="7070666" y="6478468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無効</a:t>
            </a:r>
            <a:endParaRPr lang="en-US" altLang="ko-KR" sz="12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27">
            <a:extLst>
              <a:ext uri="{FF2B5EF4-FFF2-40B4-BE49-F238E27FC236}">
                <a16:creationId xmlns:a16="http://schemas.microsoft.com/office/drawing/2014/main" id="{3F03AF45-80B7-4ABF-9DEE-209C0F0F13E7}"/>
              </a:ext>
            </a:extLst>
          </p:cNvPr>
          <p:cNvSpPr/>
          <p:nvPr/>
        </p:nvSpPr>
        <p:spPr>
          <a:xfrm>
            <a:off x="7728936" y="6485429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女性</a:t>
            </a:r>
            <a:endParaRPr lang="en-US" altLang="ko-KR" sz="4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29">
            <a:extLst>
              <a:ext uri="{FF2B5EF4-FFF2-40B4-BE49-F238E27FC236}">
                <a16:creationId xmlns:a16="http://schemas.microsoft.com/office/drawing/2014/main" id="{ED19DFE2-A43D-4168-B39C-57D3656E07BA}"/>
              </a:ext>
            </a:extLst>
          </p:cNvPr>
          <p:cNvSpPr/>
          <p:nvPr/>
        </p:nvSpPr>
        <p:spPr>
          <a:xfrm>
            <a:off x="8939604" y="6476674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外国人</a:t>
            </a:r>
            <a:endParaRPr lang="en-US" altLang="ko-KR" sz="4400" b="1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직사각형 28">
            <a:extLst>
              <a:ext uri="{FF2B5EF4-FFF2-40B4-BE49-F238E27FC236}">
                <a16:creationId xmlns:a16="http://schemas.microsoft.com/office/drawing/2014/main" id="{9A5E4423-66E4-4571-9965-9A4F28F00197}"/>
              </a:ext>
            </a:extLst>
          </p:cNvPr>
          <p:cNvSpPr/>
          <p:nvPr/>
        </p:nvSpPr>
        <p:spPr>
          <a:xfrm>
            <a:off x="8515711" y="6498948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老人</a:t>
            </a:r>
            <a:endParaRPr lang="en-US" altLang="ko-KR" sz="4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0"/>
          <p:cNvSpPr/>
          <p:nvPr/>
        </p:nvSpPr>
        <p:spPr>
          <a:xfrm>
            <a:off x="366579" y="22359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0"/>
          <p:cNvSpPr/>
          <p:nvPr/>
        </p:nvSpPr>
        <p:spPr>
          <a:xfrm>
            <a:off x="952131" y="200522"/>
            <a:ext cx="674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ja-JP" alt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  <a:sym typeface="Arial"/>
              </a:rPr>
              <a:t>火災が発生した場合</a:t>
            </a:r>
          </a:p>
        </p:txBody>
      </p:sp>
      <p:pic>
        <p:nvPicPr>
          <p:cNvPr id="268" name="Google Shape;26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3334" y="1535799"/>
            <a:ext cx="3030076" cy="214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9" name="Google Shape;269;p10"/>
          <p:cNvSpPr/>
          <p:nvPr/>
        </p:nvSpPr>
        <p:spPr>
          <a:xfrm>
            <a:off x="4616456" y="1910052"/>
            <a:ext cx="4949825" cy="91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i="0" u="none" strike="noStrike" cap="none" dirty="0">
                <a:solidFill>
                  <a:schemeClr val="accent2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1.</a:t>
            </a:r>
            <a:r>
              <a:rPr lang="ko-KR" altLang="en-US" sz="2400" b="1" i="0" u="none" strike="noStrike" cap="none" dirty="0">
                <a:solidFill>
                  <a:schemeClr val="accent2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 </a:t>
            </a:r>
            <a:r>
              <a:rPr lang="ja-JP" altLang="en-US" sz="2400" b="1" i="0" u="none" strike="noStrike" cap="none" dirty="0">
                <a:solidFill>
                  <a:srgbClr val="00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火事が起きたらすぐに</a:t>
            </a:r>
            <a:endParaRPr lang="en-US" altLang="ja-JP" sz="2400" b="1" i="0" u="none" strike="noStrike" cap="none" dirty="0">
              <a:solidFill>
                <a:srgbClr val="000000"/>
              </a:solidFill>
              <a:latin typeface="Malgun Gothic" charset="-127"/>
              <a:ea typeface="Malgun Gothic" charset="-127"/>
              <a:cs typeface="Malgun Gothic" charset="-127"/>
              <a:sym typeface="Calibri"/>
            </a:endParaRPr>
          </a:p>
          <a:p>
            <a:pPr marR="0" lvl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b="1" i="0" u="none" strike="noStrike" cap="none" dirty="0">
                <a:solidFill>
                  <a:srgbClr val="00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   </a:t>
            </a:r>
            <a:r>
              <a:rPr lang="ja-JP" altLang="en-US" sz="2400" b="1" dirty="0"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周囲</a:t>
            </a:r>
            <a:r>
              <a:rPr lang="ja-JP" altLang="en-US" sz="2400" b="1" i="0" u="none" strike="noStrike" cap="none" dirty="0">
                <a:solidFill>
                  <a:srgbClr val="000000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に知らせる</a:t>
            </a:r>
            <a:endParaRPr sz="2400" b="1" i="0" u="none" strike="noStrike" cap="none" dirty="0">
              <a:solidFill>
                <a:srgbClr val="000000"/>
              </a:solidFill>
              <a:latin typeface="Malgun Gothic" charset="-127"/>
              <a:ea typeface="Malgun Gothic" charset="-127"/>
              <a:cs typeface="Malgun Gothic" charset="-127"/>
              <a:sym typeface="Calibri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4616456" y="4588329"/>
            <a:ext cx="4949825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dirty="0">
                <a:solidFill>
                  <a:schemeClr val="accent2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2.</a:t>
            </a:r>
            <a:r>
              <a:rPr lang="ko-KR" altLang="en-US" sz="2400" b="1" dirty="0">
                <a:solidFill>
                  <a:schemeClr val="accent2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 </a:t>
            </a:r>
            <a:r>
              <a:rPr lang="ja-JP" altLang="en-US" sz="2400" b="1" i="0" u="none" strike="noStrike" cap="none" dirty="0">
                <a:solidFill>
                  <a:schemeClr val="dk1"/>
                </a:solidFill>
                <a:latin typeface="Malgun Gothic" charset="-127"/>
                <a:ea typeface="Malgun Gothic" charset="-127"/>
                <a:cs typeface="Malgun Gothic" charset="-127"/>
                <a:sym typeface="Calibri"/>
              </a:rPr>
              <a:t>消火器ですぐに消火する</a:t>
            </a:r>
          </a:p>
        </p:txBody>
      </p:sp>
      <p:grpSp>
        <p:nvGrpSpPr>
          <p:cNvPr id="271" name="Google Shape;271;p10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72" name="Google Shape;272;p10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73" name="Google Shape;273;p1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4" name="Google Shape;274;p10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5" name="Google Shape;275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7" name="Google Shape;277;p1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10</a:t>
            </a:r>
            <a:endParaRPr dirty="0"/>
          </a:p>
        </p:txBody>
      </p:sp>
      <p:pic>
        <p:nvPicPr>
          <p:cNvPr id="278" name="Google Shape;278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13334" y="3993885"/>
            <a:ext cx="3030077" cy="214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직사각형 1">
            <a:extLst>
              <a:ext uri="{FF2B5EF4-FFF2-40B4-BE49-F238E27FC236}">
                <a16:creationId xmlns:a16="http://schemas.microsoft.com/office/drawing/2014/main" id="{A7C0526D-DA8D-42CC-84EB-EABAD8EF395C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F3D5BA3C-0DB1-4425-84BF-F800032EAF6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55A84B7-F918-43C4-B7EE-C691C45984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4" name="Google Shape;141;p16">
            <a:extLst>
              <a:ext uri="{FF2B5EF4-FFF2-40B4-BE49-F238E27FC236}">
                <a16:creationId xmlns:a16="http://schemas.microsoft.com/office/drawing/2014/main" id="{11ED842C-65F7-4F38-B974-9BB717CB0A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62">
            <a:extLst>
              <a:ext uri="{FF2B5EF4-FFF2-40B4-BE49-F238E27FC236}">
                <a16:creationId xmlns:a16="http://schemas.microsoft.com/office/drawing/2014/main" id="{15468B16-FD68-4844-A66F-63BC0BA66FF8}"/>
              </a:ext>
            </a:extLst>
          </p:cNvPr>
          <p:cNvSpPr/>
          <p:nvPr/>
        </p:nvSpPr>
        <p:spPr>
          <a:xfrm>
            <a:off x="7070666" y="6478468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無効</a:t>
            </a:r>
            <a:endParaRPr lang="en-US" altLang="ko-KR" sz="12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7">
            <a:extLst>
              <a:ext uri="{FF2B5EF4-FFF2-40B4-BE49-F238E27FC236}">
                <a16:creationId xmlns:a16="http://schemas.microsoft.com/office/drawing/2014/main" id="{49A5B6FD-B1C7-4C09-9112-4357062B521D}"/>
              </a:ext>
            </a:extLst>
          </p:cNvPr>
          <p:cNvSpPr/>
          <p:nvPr/>
        </p:nvSpPr>
        <p:spPr>
          <a:xfrm>
            <a:off x="7728936" y="6485429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女性</a:t>
            </a:r>
            <a:endParaRPr lang="en-US" altLang="ko-KR" sz="4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9">
            <a:extLst>
              <a:ext uri="{FF2B5EF4-FFF2-40B4-BE49-F238E27FC236}">
                <a16:creationId xmlns:a16="http://schemas.microsoft.com/office/drawing/2014/main" id="{F4BE4A56-74B5-4EB9-9135-57D6F78EA034}"/>
              </a:ext>
            </a:extLst>
          </p:cNvPr>
          <p:cNvSpPr/>
          <p:nvPr/>
        </p:nvSpPr>
        <p:spPr>
          <a:xfrm>
            <a:off x="8939604" y="6476674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外国人</a:t>
            </a:r>
            <a:endParaRPr lang="en-US" altLang="ko-KR" sz="4400" b="1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8">
            <a:extLst>
              <a:ext uri="{FF2B5EF4-FFF2-40B4-BE49-F238E27FC236}">
                <a16:creationId xmlns:a16="http://schemas.microsoft.com/office/drawing/2014/main" id="{B7C17A6F-A254-41AC-B1CB-CAF7CA32BD84}"/>
              </a:ext>
            </a:extLst>
          </p:cNvPr>
          <p:cNvSpPr/>
          <p:nvPr/>
        </p:nvSpPr>
        <p:spPr>
          <a:xfrm>
            <a:off x="8515711" y="6498948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老人</a:t>
            </a:r>
            <a:endParaRPr lang="en-US" altLang="ko-KR" sz="4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903</Words>
  <Application>Microsoft Office PowerPoint</Application>
  <PresentationFormat>사용자 지정</PresentationFormat>
  <Paragraphs>139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Stardos Stencil</vt:lpstr>
      <vt:lpstr>Malgun Gothic</vt:lpstr>
      <vt:lpstr>Malgun Gothic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비전마스타</dc:creator>
  <cp:lastModifiedBy>park</cp:lastModifiedBy>
  <cp:revision>25</cp:revision>
  <dcterms:modified xsi:type="dcterms:W3CDTF">2020-10-20T13:28:41Z</dcterms:modified>
</cp:coreProperties>
</file>