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899650" cy="6875463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SimSun" panose="0201060003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Stardos Stencil" panose="020B0600000101010101" charset="0"/>
      <p:regular r:id="rId25"/>
      <p:bold r:id="rId26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09604759@office.khu.ac.kr" initials="0" lastIdx="1" clrIdx="0">
    <p:extLst>
      <p:ext uri="{19B8F6BF-5375-455C-9EA6-DF929625EA0E}">
        <p15:presenceInfo xmlns:p15="http://schemas.microsoft.com/office/powerpoint/2012/main" userId="009604759@office.khu.ac.k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latin typeface="SimSun" panose="02010600030101010101" pitchFamily="2" charset="-122"/>
              </a:defRPr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>
                <a:latin typeface="SimSun" panose="02010600030101010101" pitchFamily="2" charset="-122"/>
              </a:defRPr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SimSun" panose="02010600030101010101" pitchFamily="2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imSun" panose="02010600030101010101" pitchFamily="2" charset="-122"/>
          <a:ea typeface="SimSun" panose="02010600030101010101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imSun" panose="02010600030101010101" pitchFamily="2" charset="-122"/>
          <a:ea typeface="SimSun" panose="02010600030101010101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://www.nfds.go.kr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988664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0757" y="1915944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 </a:t>
            </a:r>
            <a:r>
              <a:rPr 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[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第</a:t>
            </a:r>
            <a:r>
              <a:rPr lang="en-US" alt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4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集</a:t>
            </a:r>
            <a:r>
              <a:rPr 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]</a:t>
            </a:r>
            <a:endParaRPr sz="2000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347656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2383467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1516389" y="2480183"/>
            <a:ext cx="954169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宿舍火灾</a:t>
            </a:r>
            <a:endParaRPr lang="ko-KR" altLang="en-US" sz="4400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6A2EDA94-1BBC-4013-99E5-42E052E33C4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E0F26F7-23FE-40DE-9E90-A94B41EE26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6" name="Google Shape;88;p13">
            <a:extLst>
              <a:ext uri="{FF2B5EF4-FFF2-40B4-BE49-F238E27FC236}">
                <a16:creationId xmlns:a16="http://schemas.microsoft.com/office/drawing/2014/main" id="{4448409F-9F81-467C-A9E3-9DFC01A8FF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58C92357-9699-4ABC-9864-232847E60A59}"/>
              </a:ext>
            </a:extLst>
          </p:cNvPr>
          <p:cNvSpPr/>
          <p:nvPr/>
        </p:nvSpPr>
        <p:spPr>
          <a:xfrm>
            <a:off x="6538263" y="6535817"/>
            <a:ext cx="7970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E2097E2-6205-49C9-A971-9C98C55E380C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2575E7E-F563-4F70-8C6A-EFE906656260}"/>
              </a:ext>
            </a:extLst>
          </p:cNvPr>
          <p:cNvSpPr/>
          <p:nvPr/>
        </p:nvSpPr>
        <p:spPr>
          <a:xfrm>
            <a:off x="8050021" y="6545710"/>
            <a:ext cx="4892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C075085-065A-4CC4-BD45-6851B3498B51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0789" y="2094136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23"/>
          <p:cNvGrpSpPr/>
          <p:nvPr/>
        </p:nvGrpSpPr>
        <p:grpSpPr>
          <a:xfrm>
            <a:off x="1003148" y="1761682"/>
            <a:ext cx="5200808" cy="1568450"/>
            <a:chOff x="1250315" y="1896146"/>
            <a:chExt cx="4806950" cy="1568450"/>
          </a:xfrm>
        </p:grpSpPr>
        <p:sp>
          <p:nvSpPr>
            <p:cNvPr id="282" name="Google Shape;282;p23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283" name="Google Shape;283;p23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84" name="Google Shape;284;p23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23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86" name="Google Shape;286;p23"/>
          <p:cNvGrpSpPr/>
          <p:nvPr/>
        </p:nvGrpSpPr>
        <p:grpSpPr>
          <a:xfrm>
            <a:off x="1073020" y="3675326"/>
            <a:ext cx="5109666" cy="1569660"/>
            <a:chOff x="1250315" y="4483984"/>
            <a:chExt cx="4659777" cy="1408591"/>
          </a:xfrm>
        </p:grpSpPr>
        <p:sp>
          <p:nvSpPr>
            <p:cNvPr id="287" name="Google Shape;287;p23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288" name="Google Shape;288;p23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289" name="Google Shape;289;p23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23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91" name="Google Shape;291;p23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92" name="Google Shape;292;p23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93" name="Google Shape;293;p2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4" name="Google Shape;294;p2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5" name="Google Shape;295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2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9</a:t>
            </a:r>
            <a:endParaRPr dirty="0"/>
          </a:p>
        </p:txBody>
      </p:sp>
      <p:sp>
        <p:nvSpPr>
          <p:cNvPr id="298" name="Google Shape;298;p23"/>
          <p:cNvSpPr/>
          <p:nvPr/>
        </p:nvSpPr>
        <p:spPr>
          <a:xfrm>
            <a:off x="338457" y="22325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952559" y="207646"/>
            <a:ext cx="676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多插头插座的危险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540648" y="2596815"/>
            <a:ext cx="61452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“电气火灾”占火灾总数的</a:t>
            </a:r>
            <a:r>
              <a:rPr lang="en-US" altLang="zh-CN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27.9</a:t>
            </a: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％，这一比例很高，属于“疏忽引起的火灾”类别。</a:t>
            </a:r>
            <a:endParaRPr lang="en-US" altLang="zh-CN"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endParaRPr lang="en-US" altLang="ko-KR"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预防电气火灾的方法是什么呢？</a:t>
            </a:r>
            <a:endParaRPr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81502290-C7D6-4F24-81FF-F42070D26B21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25F93240-3E98-4118-8551-B20396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FEB7945-6AC5-4BB3-9CCB-38510ADEE2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5EA1840C-CBF7-45A4-9E75-F2642F14DE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360FC6B2-3DEB-41A0-93BC-707C11999301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6492338-F0E4-482A-B668-438FDB2285E4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1C5A0BE-2C3C-4CA9-92B6-7C2311C8593C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71BA751-0578-4EDF-992B-F08D97B31C2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24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08" name="Google Shape;308;p24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09" name="Google Shape;309;p2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0" name="Google Shape;310;p2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1" name="Google Shape;311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p2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10</a:t>
            </a:r>
            <a:endParaRPr dirty="0"/>
          </a:p>
        </p:txBody>
      </p:sp>
      <p:pic>
        <p:nvPicPr>
          <p:cNvPr id="315" name="Google Shape;315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3988" y="3812198"/>
            <a:ext cx="2951163" cy="207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6" name="Google Shape;316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3989" y="1518538"/>
            <a:ext cx="2951162" cy="2142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" name="Google Shape;317;p24"/>
          <p:cNvSpPr/>
          <p:nvPr/>
        </p:nvSpPr>
        <p:spPr>
          <a:xfrm>
            <a:off x="3002816" y="4092269"/>
            <a:ext cx="4079741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20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链接其他插座</a:t>
            </a:r>
            <a:endParaRPr lang="en-US" altLang="zh-CN"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20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出现电气负荷时</a:t>
            </a:r>
            <a:endParaRPr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4224371" y="2091193"/>
            <a:ext cx="2820003" cy="111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20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将多个设备插入</a:t>
            </a:r>
            <a:r>
              <a:rPr lang="en-US" altLang="zh-CN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</a:t>
            </a: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个插槽时</a:t>
            </a:r>
            <a:endParaRPr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7506586" y="3152494"/>
            <a:ext cx="2094614" cy="122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200000"/>
              </a:lnSpc>
            </a:pPr>
            <a:endParaRPr sz="2000" b="1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20" name="Google Shape;320;p24"/>
          <p:cNvSpPr/>
          <p:nvPr/>
        </p:nvSpPr>
        <p:spPr>
          <a:xfrm>
            <a:off x="6629481" y="3200399"/>
            <a:ext cx="769069" cy="71238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3A8E3169-DB41-444D-8EB5-AD7E57123D1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64DF5898-B962-4EF0-8E77-CABC48F9212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0114663-1FA0-4300-905E-04587ACB57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CC984031-F568-4FE0-A57C-D3A0082674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E9E20A48-B1DE-4600-A68C-405701FF590F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34AFA38-A5F3-4B04-8596-C1143C3A3879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331FA80-454C-42DD-816B-9662807393AF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4CC874B-657B-4777-9417-EDCD705747EA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61FDD8C7-BAAD-494C-BA1E-BB21712BF31D}"/>
              </a:ext>
            </a:extLst>
          </p:cNvPr>
          <p:cNvSpPr/>
          <p:nvPr/>
        </p:nvSpPr>
        <p:spPr>
          <a:xfrm>
            <a:off x="727969" y="1305018"/>
            <a:ext cx="6283590" cy="4856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다이아몬드 27">
            <a:extLst>
              <a:ext uri="{FF2B5EF4-FFF2-40B4-BE49-F238E27FC236}">
                <a16:creationId xmlns:a16="http://schemas.microsoft.com/office/drawing/2014/main" id="{B253D25F-C4EE-48FC-8CED-B015DCF4B697}"/>
              </a:ext>
            </a:extLst>
          </p:cNvPr>
          <p:cNvSpPr/>
          <p:nvPr/>
        </p:nvSpPr>
        <p:spPr>
          <a:xfrm>
            <a:off x="3958467" y="236952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다이아몬드 27">
            <a:extLst>
              <a:ext uri="{FF2B5EF4-FFF2-40B4-BE49-F238E27FC236}">
                <a16:creationId xmlns:a16="http://schemas.microsoft.com/office/drawing/2014/main" id="{C6DFC941-1C4E-418B-A1A1-55C819DBC009}"/>
              </a:ext>
            </a:extLst>
          </p:cNvPr>
          <p:cNvSpPr/>
          <p:nvPr/>
        </p:nvSpPr>
        <p:spPr>
          <a:xfrm>
            <a:off x="3958466" y="430381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AAD422A-48AA-49F7-9C5D-BD4F722329C1}"/>
              </a:ext>
            </a:extLst>
          </p:cNvPr>
          <p:cNvSpPr/>
          <p:nvPr/>
        </p:nvSpPr>
        <p:spPr>
          <a:xfrm>
            <a:off x="7407069" y="3012141"/>
            <a:ext cx="2194132" cy="111216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kern="12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cs"/>
                <a:sym typeface="Calibri"/>
              </a:rPr>
              <a:t>因电气负荷发生火灾</a:t>
            </a:r>
            <a:endParaRPr lang="zh-CN" altLang="en-US" sz="2400" b="1" kern="12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3" name="Google Shape;298;p23">
            <a:extLst>
              <a:ext uri="{FF2B5EF4-FFF2-40B4-BE49-F238E27FC236}">
                <a16:creationId xmlns:a16="http://schemas.microsoft.com/office/drawing/2014/main" id="{42964522-BFDB-4BE7-B823-70763D062B59}"/>
              </a:ext>
            </a:extLst>
          </p:cNvPr>
          <p:cNvSpPr/>
          <p:nvPr/>
        </p:nvSpPr>
        <p:spPr>
          <a:xfrm>
            <a:off x="338457" y="22325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7" name="Google Shape;299;p23">
            <a:extLst>
              <a:ext uri="{FF2B5EF4-FFF2-40B4-BE49-F238E27FC236}">
                <a16:creationId xmlns:a16="http://schemas.microsoft.com/office/drawing/2014/main" id="{EC5BC470-74EE-45CC-B450-6F69136B397B}"/>
              </a:ext>
            </a:extLst>
          </p:cNvPr>
          <p:cNvSpPr/>
          <p:nvPr/>
        </p:nvSpPr>
        <p:spPr>
          <a:xfrm>
            <a:off x="952559" y="207646"/>
            <a:ext cx="676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多插头插座的危险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5"/>
          <p:cNvSpPr/>
          <p:nvPr/>
        </p:nvSpPr>
        <p:spPr>
          <a:xfrm>
            <a:off x="328570" y="22085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327" name="Google Shape;327;p25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28" name="Google Shape;328;p25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29" name="Google Shape;329;p2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0" name="Google Shape;330;p2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1" name="Google Shape;331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3" name="Google Shape;333;p25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11</a:t>
            </a:r>
            <a:endParaRPr dirty="0"/>
          </a:p>
        </p:txBody>
      </p:sp>
      <p:sp>
        <p:nvSpPr>
          <p:cNvPr id="334" name="Google Shape;334;p25"/>
          <p:cNvSpPr/>
          <p:nvPr/>
        </p:nvSpPr>
        <p:spPr>
          <a:xfrm>
            <a:off x="961016" y="205245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电气防火提示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5" name="Google Shape;335;p25"/>
          <p:cNvSpPr/>
          <p:nvPr/>
        </p:nvSpPr>
        <p:spPr>
          <a:xfrm>
            <a:off x="5260380" y="2002603"/>
            <a:ext cx="44496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拔下电源线时，请勿握住电线，</a:t>
            </a:r>
            <a:endParaRPr lang="en-US" altLang="zh-CN"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而要握住电器的主体</a:t>
            </a:r>
            <a:endParaRPr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336" name="Google Shape;336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09952" y="1537776"/>
            <a:ext cx="2843938" cy="1940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" name="Google Shape;337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85625" y="3724917"/>
            <a:ext cx="2892592" cy="1940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8" name="Google Shape;338;p25"/>
          <p:cNvSpPr/>
          <p:nvPr/>
        </p:nvSpPr>
        <p:spPr>
          <a:xfrm>
            <a:off x="5210949" y="4025561"/>
            <a:ext cx="4351619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请勿将开放式电源放在地面</a:t>
            </a:r>
            <a:endParaRPr lang="en-US" altLang="zh-CN"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上或门附近等位置</a:t>
            </a:r>
            <a:endParaRPr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89073F8B-5B96-4FC5-B7C3-97813D503FA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545FE6DC-B0F9-44CC-948B-86B9EAFF972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8091FCF-C89E-45C9-A569-985CF43B9F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4" name="Google Shape;141;p16">
            <a:extLst>
              <a:ext uri="{FF2B5EF4-FFF2-40B4-BE49-F238E27FC236}">
                <a16:creationId xmlns:a16="http://schemas.microsoft.com/office/drawing/2014/main" id="{6B542A33-320B-47D0-A89A-6101D262C6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378E8419-A5EF-420D-B8FE-A754E4486464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1B1141E-D774-48FD-AFE5-6CB123FFD8F9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C711BA2-4185-4DD3-9E14-E7276D2F808D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7D35463-82CC-40E0-B68C-93630E7FBA06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" name="다이아몬드 27">
            <a:extLst>
              <a:ext uri="{FF2B5EF4-FFF2-40B4-BE49-F238E27FC236}">
                <a16:creationId xmlns:a16="http://schemas.microsoft.com/office/drawing/2014/main" id="{18AD80F7-0DCB-4EB4-A4EE-5FACD55AF7D8}"/>
              </a:ext>
            </a:extLst>
          </p:cNvPr>
          <p:cNvSpPr/>
          <p:nvPr/>
        </p:nvSpPr>
        <p:spPr>
          <a:xfrm>
            <a:off x="4989097" y="420591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0" name="다이아몬드 27">
            <a:extLst>
              <a:ext uri="{FF2B5EF4-FFF2-40B4-BE49-F238E27FC236}">
                <a16:creationId xmlns:a16="http://schemas.microsoft.com/office/drawing/2014/main" id="{5825AF36-13D0-4F0C-B286-A50F64AFA499}"/>
              </a:ext>
            </a:extLst>
          </p:cNvPr>
          <p:cNvSpPr/>
          <p:nvPr/>
        </p:nvSpPr>
        <p:spPr>
          <a:xfrm>
            <a:off x="4989098" y="218851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1" name="Rectangle 37">
            <a:extLst>
              <a:ext uri="{FF2B5EF4-FFF2-40B4-BE49-F238E27FC236}">
                <a16:creationId xmlns:a16="http://schemas.microsoft.com/office/drawing/2014/main" id="{19B30E3A-0A50-48E5-ADCC-95760DA9D12D}"/>
              </a:ext>
            </a:extLst>
          </p:cNvPr>
          <p:cNvSpPr/>
          <p:nvPr/>
        </p:nvSpPr>
        <p:spPr>
          <a:xfrm>
            <a:off x="832276" y="1427587"/>
            <a:ext cx="8574071" cy="4348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Google Shape;345;p2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46" name="Google Shape;346;p2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47" name="Google Shape;347;p2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8" name="Google Shape;348;p2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49" name="Google Shape;349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1" name="Google Shape;351;p2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12</a:t>
            </a:r>
            <a:endParaRPr dirty="0"/>
          </a:p>
        </p:txBody>
      </p:sp>
      <p:sp>
        <p:nvSpPr>
          <p:cNvPr id="353" name="Google Shape;353;p26"/>
          <p:cNvSpPr/>
          <p:nvPr/>
        </p:nvSpPr>
        <p:spPr>
          <a:xfrm>
            <a:off x="374189" y="1292978"/>
            <a:ext cx="9151270" cy="99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endParaRPr sz="24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354" name="Google Shape;354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66315" y="2279841"/>
            <a:ext cx="2705959" cy="343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5" name="Google Shape;355;p26"/>
          <p:cNvPicPr preferRelativeResize="0"/>
          <p:nvPr/>
        </p:nvPicPr>
        <p:blipFill rotWithShape="1">
          <a:blip r:embed="rId9">
            <a:alphaModFix/>
          </a:blip>
          <a:srcRect l="6074" t="8731" r="13414" b="9737"/>
          <a:stretch/>
        </p:blipFill>
        <p:spPr>
          <a:xfrm>
            <a:off x="5267518" y="2358048"/>
            <a:ext cx="2705959" cy="3359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직사각형 1">
            <a:extLst>
              <a:ext uri="{FF2B5EF4-FFF2-40B4-BE49-F238E27FC236}">
                <a16:creationId xmlns:a16="http://schemas.microsoft.com/office/drawing/2014/main" id="{2490A536-2D4F-48AD-96EF-BB80A9B8DED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1F68A27A-D8F0-46AC-9C33-B22387541F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7685FA1-F6EC-435F-B9AF-984D7DEF27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3" name="Google Shape;141;p16">
            <a:extLst>
              <a:ext uri="{FF2B5EF4-FFF2-40B4-BE49-F238E27FC236}">
                <a16:creationId xmlns:a16="http://schemas.microsoft.com/office/drawing/2014/main" id="{1BBD3EAB-CF27-4B02-9508-AEDD733456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2AAF9F04-70D8-4406-90FD-FF336BD94861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FF8D1DA-4318-4CEF-8AAA-559303769D46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9233F76-22DD-451A-9C9D-8B08B8C178E7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9F5B72E-6447-47C1-841B-E05C5D15B9D1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Rectangle 47">
            <a:extLst>
              <a:ext uri="{FF2B5EF4-FFF2-40B4-BE49-F238E27FC236}">
                <a16:creationId xmlns:a16="http://schemas.microsoft.com/office/drawing/2014/main" id="{13234CAC-FCBC-4550-87BD-4D5E485DB100}"/>
              </a:ext>
            </a:extLst>
          </p:cNvPr>
          <p:cNvSpPr/>
          <p:nvPr/>
        </p:nvSpPr>
        <p:spPr>
          <a:xfrm>
            <a:off x="1003177" y="1779312"/>
            <a:ext cx="8154914" cy="409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723A199-C1C0-4437-8188-98B7144E5087}"/>
              </a:ext>
            </a:extLst>
          </p:cNvPr>
          <p:cNvSpPr/>
          <p:nvPr/>
        </p:nvSpPr>
        <p:spPr>
          <a:xfrm>
            <a:off x="2788024" y="1298975"/>
            <a:ext cx="4361193" cy="8280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对于需要大电容的电气设备使用“专用插座”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，以避免负荷或泄漏</a:t>
            </a:r>
            <a:endParaRPr lang="zh-CN" altLang="en-US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8" name="Google Shape;326;p25">
            <a:extLst>
              <a:ext uri="{FF2B5EF4-FFF2-40B4-BE49-F238E27FC236}">
                <a16:creationId xmlns:a16="http://schemas.microsoft.com/office/drawing/2014/main" id="{F01CEDD4-205C-44FF-B5C7-2D77840FDE56}"/>
              </a:ext>
            </a:extLst>
          </p:cNvPr>
          <p:cNvSpPr/>
          <p:nvPr/>
        </p:nvSpPr>
        <p:spPr>
          <a:xfrm>
            <a:off x="328570" y="22085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1" name="Google Shape;334;p25">
            <a:extLst>
              <a:ext uri="{FF2B5EF4-FFF2-40B4-BE49-F238E27FC236}">
                <a16:creationId xmlns:a16="http://schemas.microsoft.com/office/drawing/2014/main" id="{89F9ADA0-E3E5-459B-9286-0C7DF4C40B1D}"/>
              </a:ext>
            </a:extLst>
          </p:cNvPr>
          <p:cNvSpPr/>
          <p:nvPr/>
        </p:nvSpPr>
        <p:spPr>
          <a:xfrm>
            <a:off x="961016" y="205245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电气防火提示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27"/>
          <p:cNvGrpSpPr/>
          <p:nvPr/>
        </p:nvGrpSpPr>
        <p:grpSpPr>
          <a:xfrm>
            <a:off x="1161325" y="1507740"/>
            <a:ext cx="4806315" cy="1569720"/>
            <a:chOff x="1250315" y="1675936"/>
            <a:chExt cx="4806315" cy="1569720"/>
          </a:xfrm>
        </p:grpSpPr>
        <p:sp>
          <p:nvSpPr>
            <p:cNvPr id="362" name="Google Shape;362;p27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 dirty="0">
                  <a:solidFill>
                    <a:srgbClr val="FFD966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363" name="Google Shape;363;p27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64" name="Google Shape;364;p27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27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66" name="Google Shape;366;p27"/>
          <p:cNvGrpSpPr/>
          <p:nvPr/>
        </p:nvGrpSpPr>
        <p:grpSpPr>
          <a:xfrm>
            <a:off x="1107290" y="4349577"/>
            <a:ext cx="4860350" cy="1569720"/>
            <a:chOff x="1250315" y="5463277"/>
            <a:chExt cx="4860350" cy="1569720"/>
          </a:xfrm>
        </p:grpSpPr>
        <p:sp>
          <p:nvSpPr>
            <p:cNvPr id="367" name="Google Shape;367;p27"/>
            <p:cNvSpPr/>
            <p:nvPr/>
          </p:nvSpPr>
          <p:spPr>
            <a:xfrm rot="10800000" flipH="1">
              <a:off x="3115370" y="5463277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 dirty="0">
                  <a:solidFill>
                    <a:srgbClr val="FFD966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368" name="Google Shape;368;p27"/>
            <p:cNvGrpSpPr/>
            <p:nvPr/>
          </p:nvGrpSpPr>
          <p:grpSpPr>
            <a:xfrm>
              <a:off x="1250315" y="6564626"/>
              <a:ext cx="4860350" cy="0"/>
              <a:chOff x="1250315" y="6564626"/>
              <a:chExt cx="4860350" cy="0"/>
            </a:xfrm>
          </p:grpSpPr>
          <p:cxnSp>
            <p:nvCxnSpPr>
              <p:cNvPr id="369" name="Google Shape;369;p27"/>
              <p:cNvCxnSpPr/>
              <p:nvPr/>
            </p:nvCxnSpPr>
            <p:spPr>
              <a:xfrm>
                <a:off x="1250315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p27"/>
              <p:cNvCxnSpPr/>
              <p:nvPr/>
            </p:nvCxnSpPr>
            <p:spPr>
              <a:xfrm>
                <a:off x="4182170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71" name="Google Shape;37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416" y="1367595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7"/>
          <p:cNvSpPr/>
          <p:nvPr/>
        </p:nvSpPr>
        <p:spPr>
          <a:xfrm>
            <a:off x="599826" y="2418221"/>
            <a:ext cx="5811838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在火灾安全较弱的宿舍里</a:t>
            </a:r>
            <a:br>
              <a:rPr lang="zh-CN" altLang="en-US" sz="1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</a:br>
            <a:r>
              <a:rPr lang="zh-CN" altLang="en-US" sz="18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使用爪式插座等过电流时，要注意短路火灾</a:t>
            </a:r>
            <a:endParaRPr lang="en-US" altLang="zh-CN" sz="1800" b="1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endParaRPr lang="zh-CN" altLang="en-US" sz="18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了解电气设备的使用以及短路和</a:t>
            </a:r>
            <a:endParaRPr lang="en-US" altLang="zh-CN" sz="18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其他电气事故的基本知识将帮助您</a:t>
            </a:r>
            <a:endParaRPr lang="en-US" altLang="zh-CN" sz="18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保护自己和周围人的生命。</a:t>
            </a:r>
            <a:endParaRPr sz="14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373" name="Google Shape;373;p2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74" name="Google Shape;374;p2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75" name="Google Shape;375;p2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6" name="Google Shape;376;p2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77" name="Google Shape;377;p2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2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0" name="Google Shape;380;p27"/>
          <p:cNvSpPr/>
          <p:nvPr/>
        </p:nvSpPr>
        <p:spPr>
          <a:xfrm>
            <a:off x="3550019" y="235950"/>
            <a:ext cx="641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zh-CN" altLang="en-US" sz="2800" spc="1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消防安全要点</a:t>
            </a:r>
            <a:endParaRPr lang="ko-KR" altLang="en-US" sz="2800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3C721870-8904-4826-A706-5663EE201FA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1D7FEC25-7399-4BD7-8D79-F1B79138C8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C2FE853-9429-4FC3-9A8A-C96BA4A499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1" name="Google Shape;141;p16">
            <a:extLst>
              <a:ext uri="{FF2B5EF4-FFF2-40B4-BE49-F238E27FC236}">
                <a16:creationId xmlns:a16="http://schemas.microsoft.com/office/drawing/2014/main" id="{673AFD19-9AC9-4EB7-BF99-988C549B20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BD650A65-03A4-4E6F-9D7A-148C27807E21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35B8376-E701-42AF-AF90-2136FEDAFC31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8007AE0-1901-48D1-B3A2-598E80195788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645550D-CF88-48F9-BC67-53A556C6C3A9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Rectangle 31">
            <a:extLst>
              <a:ext uri="{FF2B5EF4-FFF2-40B4-BE49-F238E27FC236}">
                <a16:creationId xmlns:a16="http://schemas.microsoft.com/office/drawing/2014/main" id="{B3A4D08E-BCBD-403B-A0B7-DA8892406D1B}"/>
              </a:ext>
            </a:extLst>
          </p:cNvPr>
          <p:cNvSpPr/>
          <p:nvPr/>
        </p:nvSpPr>
        <p:spPr>
          <a:xfrm>
            <a:off x="419092" y="272419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6" name="직사각형 28">
            <a:extLst>
              <a:ext uri="{FF2B5EF4-FFF2-40B4-BE49-F238E27FC236}">
                <a16:creationId xmlns:a16="http://schemas.microsoft.com/office/drawing/2014/main" id="{73E6369B-A56F-4EC7-9774-4AE3C333B1EC}"/>
              </a:ext>
            </a:extLst>
          </p:cNvPr>
          <p:cNvSpPr/>
          <p:nvPr/>
        </p:nvSpPr>
        <p:spPr>
          <a:xfrm>
            <a:off x="-2257375" y="259749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AA129B49-F407-46AF-B1A0-A91E965B291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ECCD3665-453D-49CC-AE56-C7B5C4B87F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39FC471-CE37-4006-9601-7219FAA70C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0" name="그림 9" descr="불, 방이(가) 표시된 사진&#10;&#10;자동 생성된 설명">
            <a:extLst>
              <a:ext uri="{FF2B5EF4-FFF2-40B4-BE49-F238E27FC236}">
                <a16:creationId xmlns:a16="http://schemas.microsoft.com/office/drawing/2014/main" id="{2C830976-61ED-43C6-AC45-63766ED2F2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233"/>
          <a:stretch/>
        </p:blipFill>
        <p:spPr>
          <a:xfrm>
            <a:off x="161606" y="2536020"/>
            <a:ext cx="9565979" cy="215810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BEC01DFC-50A4-491B-8E96-AD0E87D91D7C}"/>
              </a:ext>
            </a:extLst>
          </p:cNvPr>
          <p:cNvSpPr/>
          <p:nvPr/>
        </p:nvSpPr>
        <p:spPr>
          <a:xfrm>
            <a:off x="3200214" y="4721019"/>
            <a:ext cx="3603811" cy="33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SimSun" panose="02010600030101010101" pitchFamily="2" charset="-122"/>
              </a:rPr>
              <a:t>消防安全教育是安全社会和幸福生活的前提</a:t>
            </a:r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90BE523-1306-48BB-82B8-C9AA7538C590}"/>
              </a:ext>
            </a:extLst>
          </p:cNvPr>
          <p:cNvSpPr/>
          <p:nvPr/>
        </p:nvSpPr>
        <p:spPr>
          <a:xfrm>
            <a:off x="3848787" y="179634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宿舍火灾</a:t>
            </a:r>
          </a:p>
        </p:txBody>
      </p:sp>
      <p:pic>
        <p:nvPicPr>
          <p:cNvPr id="13" name="그림 12" descr="그리기, 방이(가) 표시된 사진&#10;&#10;자동 생성된 설명">
            <a:extLst>
              <a:ext uri="{FF2B5EF4-FFF2-40B4-BE49-F238E27FC236}">
                <a16:creationId xmlns:a16="http://schemas.microsoft.com/office/drawing/2014/main" id="{A1302DCF-D853-4799-BE71-1349C5D0B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00" y="167583"/>
            <a:ext cx="479558" cy="601112"/>
          </a:xfrm>
          <a:prstGeom prst="rect">
            <a:avLst/>
          </a:prstGeom>
          <a:ln w="127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218521" y="-14653"/>
                          <a:pt x="376384" y="-35889"/>
                          <a:pt x="479558" y="0"/>
                        </a:cubicBezTo>
                        <a:cubicBezTo>
                          <a:pt x="481126" y="141426"/>
                          <a:pt x="485791" y="326937"/>
                          <a:pt x="479558" y="601112"/>
                        </a:cubicBezTo>
                        <a:cubicBezTo>
                          <a:pt x="260794" y="607194"/>
                          <a:pt x="101847" y="629461"/>
                          <a:pt x="0" y="601112"/>
                        </a:cubicBezTo>
                        <a:cubicBezTo>
                          <a:pt x="-1187" y="315651"/>
                          <a:pt x="-37187" y="27693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20004" y="40794"/>
                          <a:pt x="246949" y="6245"/>
                          <a:pt x="479558" y="0"/>
                        </a:cubicBezTo>
                        <a:cubicBezTo>
                          <a:pt x="532230" y="117319"/>
                          <a:pt x="440309" y="418497"/>
                          <a:pt x="479558" y="601112"/>
                        </a:cubicBezTo>
                        <a:cubicBezTo>
                          <a:pt x="424455" y="643324"/>
                          <a:pt x="139205" y="610686"/>
                          <a:pt x="0" y="601112"/>
                        </a:cubicBezTo>
                        <a:cubicBezTo>
                          <a:pt x="-51013" y="515991"/>
                          <a:pt x="51196" y="2295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1222110" y="2745037"/>
            <a:ext cx="7802963" cy="21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1. </a:t>
            </a:r>
            <a:r>
              <a:rPr lang="zh-CN" altLang="en-US" sz="2400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过电流，短路，漏电</a:t>
            </a: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_ 2p</a:t>
            </a:r>
            <a:endParaRPr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2. </a:t>
            </a:r>
            <a:r>
              <a:rPr lang="zh-CN" altLang="en-US" sz="2400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多插头插座的危险</a:t>
            </a: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_ 9p</a:t>
            </a:r>
            <a:endParaRPr sz="2400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3. </a:t>
            </a:r>
            <a:r>
              <a:rPr lang="zh-CN" altLang="en-US" sz="2400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电气防火提示</a:t>
            </a: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_ 11p</a:t>
            </a:r>
            <a:endParaRPr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600" b="0" i="0" u="none" strike="noStrike" cap="none" dirty="0" err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 dirty="0" err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 dirty="0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87485" y="1696949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宿舍火灾</a:t>
            </a:r>
            <a:endParaRPr lang="ko-KR" altLang="en-US" sz="2800" dirty="0">
              <a:solidFill>
                <a:schemeClr val="tx1"/>
              </a:solidFill>
              <a:latin typeface="SimSun" panose="02010600030101010101" pitchFamily="2" charset="-122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1897583" y="1330824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 </a:t>
            </a:r>
            <a:r>
              <a:rPr 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[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第</a:t>
            </a:r>
            <a:r>
              <a:rPr lang="en-US" alt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4</a:t>
            </a:r>
            <a:r>
              <a:rPr lang="ko-KR" altLang="en-US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集</a:t>
            </a:r>
            <a:r>
              <a:rPr lang="ko-KR" sz="2000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]</a:t>
            </a:r>
            <a:endParaRPr sz="2000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B8047E60-F2E5-4197-9D14-A5C52495695C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4521EE2D-1730-42A3-A66B-8497CF5EDBC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CF13C350-87A0-4EC3-856F-F404D066FA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23" name="Google Shape;109;p14">
            <a:extLst>
              <a:ext uri="{FF2B5EF4-FFF2-40B4-BE49-F238E27FC236}">
                <a16:creationId xmlns:a16="http://schemas.microsoft.com/office/drawing/2014/main" id="{B3E72806-A6B3-4D3D-AB69-4BA52FF97F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BF51FC62-2BBE-4902-85EB-A55BB3AD7B78}"/>
              </a:ext>
            </a:extLst>
          </p:cNvPr>
          <p:cNvSpPr/>
          <p:nvPr/>
        </p:nvSpPr>
        <p:spPr>
          <a:xfrm>
            <a:off x="289797" y="6490097"/>
            <a:ext cx="7970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C6386F7-7A62-4FE9-8C0B-6D1C2067D709}"/>
              </a:ext>
            </a:extLst>
          </p:cNvPr>
          <p:cNvSpPr/>
          <p:nvPr/>
        </p:nvSpPr>
        <p:spPr>
          <a:xfrm>
            <a:off x="1149874" y="648944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F143AC4-EF80-48BB-96C3-D1F93903B495}"/>
              </a:ext>
            </a:extLst>
          </p:cNvPr>
          <p:cNvSpPr/>
          <p:nvPr/>
        </p:nvSpPr>
        <p:spPr>
          <a:xfrm>
            <a:off x="1799984" y="6499990"/>
            <a:ext cx="4892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34ABDE7-137D-409C-A4E5-78009AA884B6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>
            <a:off x="319606" y="22934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2</a:t>
            </a:r>
            <a:endParaRPr dirty="0"/>
          </a:p>
        </p:txBody>
      </p:sp>
      <p:grpSp>
        <p:nvGrpSpPr>
          <p:cNvPr id="145" name="Google Shape;145;p1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46" name="Google Shape;146;p1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47" name="Google Shape;147;p1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8" name="Google Shape;148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9" name="Google Shape;149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Google Shape;15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49940" y="1421479"/>
            <a:ext cx="6599700" cy="43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/>
          <p:nvPr/>
        </p:nvSpPr>
        <p:spPr>
          <a:xfrm>
            <a:off x="3475642" y="5664356"/>
            <a:ext cx="5139128" cy="46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100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1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sym typeface="Arial"/>
              </a:rPr>
              <a:t>国家消防数据系统 </a:t>
            </a:r>
            <a:r>
              <a:rPr lang="ko-KR" sz="11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sym typeface="Arial"/>
              </a:rPr>
              <a:t>(</a:t>
            </a:r>
            <a:r>
              <a:rPr lang="ko-KR" sz="1100" i="0" u="sng" strike="noStrike" cap="none" dirty="0">
                <a:solidFill>
                  <a:schemeClr val="hlink"/>
                </a:solidFill>
                <a:latin typeface="SimSun" panose="02010600030101010101" pitchFamily="2" charset="-122"/>
                <a:sym typeface="Arial"/>
                <a:hlinkClick r:id="rId9"/>
              </a:rPr>
              <a:t>www.nfds.go.kr</a:t>
            </a:r>
            <a:r>
              <a:rPr lang="ko-KR" sz="11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sym typeface="Arial"/>
              </a:rPr>
              <a:t>), </a:t>
            </a:r>
            <a:r>
              <a:rPr lang="zh-CN" altLang="en-US" sz="1100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sym typeface="Arial"/>
              </a:rPr>
              <a:t>宿舍火灾统计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7E54BD1-2632-4CB6-9319-8B64938FB661}"/>
              </a:ext>
            </a:extLst>
          </p:cNvPr>
          <p:cNvSpPr/>
          <p:nvPr/>
        </p:nvSpPr>
        <p:spPr>
          <a:xfrm>
            <a:off x="3711388" y="1290918"/>
            <a:ext cx="2501153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6" name="Google Shape;141;p16">
            <a:extLst>
              <a:ext uri="{FF2B5EF4-FFF2-40B4-BE49-F238E27FC236}">
                <a16:creationId xmlns:a16="http://schemas.microsoft.com/office/drawing/2014/main" id="{C61F2F33-07C7-4E49-86DE-D85481E208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655" t="79145" r="48642" b="15771"/>
          <a:stretch/>
        </p:blipFill>
        <p:spPr>
          <a:xfrm>
            <a:off x="4402762" y="5450452"/>
            <a:ext cx="663388" cy="34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E24C3CE4-D6C5-41F9-BD76-BCFE24DC2E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125" t="79666" r="38813" b="16031"/>
          <a:stretch/>
        </p:blipFill>
        <p:spPr>
          <a:xfrm>
            <a:off x="5271247" y="5477435"/>
            <a:ext cx="797860" cy="29583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4A953223-07E1-44D3-A1EA-491A06AA2384}"/>
              </a:ext>
            </a:extLst>
          </p:cNvPr>
          <p:cNvSpPr/>
          <p:nvPr/>
        </p:nvSpPr>
        <p:spPr>
          <a:xfrm>
            <a:off x="2733579" y="5476725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000" dirty="0"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火灾次数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647E-E561-4235-9404-B67753051CFE}"/>
              </a:ext>
            </a:extLst>
          </p:cNvPr>
          <p:cNvSpPr/>
          <p:nvPr/>
        </p:nvSpPr>
        <p:spPr>
          <a:xfrm>
            <a:off x="3463838" y="5470907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000" dirty="0"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伤亡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B72A65FC-46B5-4A99-8D71-66CE39CBE0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5022" b="20811"/>
          <a:stretch/>
        </p:blipFill>
        <p:spPr>
          <a:xfrm>
            <a:off x="1229" y="5154758"/>
            <a:ext cx="9897192" cy="2865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4BB6E653-3137-419D-96F1-EE38DA5EC3F7}"/>
              </a:ext>
            </a:extLst>
          </p:cNvPr>
          <p:cNvSpPr/>
          <p:nvPr/>
        </p:nvSpPr>
        <p:spPr>
          <a:xfrm>
            <a:off x="748521" y="5139926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cap="none" spc="0" dirty="0">
                <a:ln w="0"/>
                <a:solidFill>
                  <a:schemeClr val="tx1"/>
                </a:solidFill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2016</a:t>
            </a:r>
            <a:r>
              <a:rPr lang="ko-KR" altLang="en-US" sz="1000" cap="none" spc="0" dirty="0">
                <a:ln w="0"/>
                <a:solidFill>
                  <a:schemeClr val="tx1"/>
                </a:solidFill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年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3FF19F15-5C66-490A-B68E-E2D665682BEC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F49EC3BD-EE5B-4B9A-AFFF-8184CDFB4C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ED31F6A-4FDB-4F24-82CA-74EE85E0D9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C2FEFF-AF05-46C2-9FC8-EF8477EE5215}"/>
              </a:ext>
            </a:extLst>
          </p:cNvPr>
          <p:cNvSpPr/>
          <p:nvPr/>
        </p:nvSpPr>
        <p:spPr>
          <a:xfrm>
            <a:off x="2008389" y="5139926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cap="none" spc="0" dirty="0">
                <a:ln w="0"/>
                <a:solidFill>
                  <a:schemeClr val="tx1"/>
                </a:solidFill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2017</a:t>
            </a:r>
            <a:r>
              <a:rPr lang="ko-KR" altLang="en-US" sz="1000" cap="none" spc="0" dirty="0">
                <a:ln w="0"/>
                <a:solidFill>
                  <a:schemeClr val="tx1"/>
                </a:solidFill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年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19D1C36-6B8D-4C0A-BE83-C165F58B8370}"/>
              </a:ext>
            </a:extLst>
          </p:cNvPr>
          <p:cNvSpPr/>
          <p:nvPr/>
        </p:nvSpPr>
        <p:spPr>
          <a:xfrm>
            <a:off x="3523584" y="5149442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cap="none" spc="0" dirty="0">
                <a:ln w="0"/>
                <a:solidFill>
                  <a:schemeClr val="tx1"/>
                </a:solidFill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2018</a:t>
            </a:r>
            <a:r>
              <a:rPr lang="ko-KR" altLang="en-US" sz="1000" cap="none" spc="0" dirty="0">
                <a:ln w="0"/>
                <a:solidFill>
                  <a:schemeClr val="tx1"/>
                </a:solidFill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年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622DDE3-BD97-49DD-9E06-14D815E86F28}"/>
              </a:ext>
            </a:extLst>
          </p:cNvPr>
          <p:cNvSpPr/>
          <p:nvPr/>
        </p:nvSpPr>
        <p:spPr>
          <a:xfrm>
            <a:off x="5067127" y="5148891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cap="none" spc="0" dirty="0">
                <a:ln w="0"/>
                <a:solidFill>
                  <a:schemeClr val="tx1"/>
                </a:solidFill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2019</a:t>
            </a:r>
            <a:r>
              <a:rPr lang="ko-KR" altLang="en-US" sz="1000" cap="none" spc="0" dirty="0">
                <a:ln w="0"/>
                <a:solidFill>
                  <a:schemeClr val="tx1"/>
                </a:solidFill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年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952940" y="219812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过电流，短路，漏电</a:t>
            </a:r>
            <a:endParaRPr lang="zh-CN" altLang="en-US" sz="24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6" name="Google Shape;141;p16">
            <a:extLst>
              <a:ext uri="{FF2B5EF4-FFF2-40B4-BE49-F238E27FC236}">
                <a16:creationId xmlns:a16="http://schemas.microsoft.com/office/drawing/2014/main" id="{82A39BA6-B55D-4F90-8F49-00E6E951C6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23C15531-F9EC-4132-AF48-45CF53E428C8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FB42923-D141-4E43-A8D2-F23A178D342C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A080EC0-A795-4898-8AB9-D558EA4162BA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D645A8B-BCF6-43EC-B8B7-7F47E0E34ADA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EF939DC-2894-40C0-847F-CC0261AFD404}"/>
              </a:ext>
            </a:extLst>
          </p:cNvPr>
          <p:cNvSpPr/>
          <p:nvPr/>
        </p:nvSpPr>
        <p:spPr>
          <a:xfrm>
            <a:off x="3739373" y="1246817"/>
            <a:ext cx="2043953" cy="44461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宿舍火灾统计</a:t>
            </a:r>
            <a:endParaRPr lang="en-US" altLang="ko-KR" sz="6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3</a:t>
            </a:r>
            <a:endParaRPr dirty="0"/>
          </a:p>
        </p:txBody>
      </p:sp>
      <p:grpSp>
        <p:nvGrpSpPr>
          <p:cNvPr id="161" name="Google Shape;161;p1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62" name="Google Shape;162;p1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63" name="Google Shape;163;p1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1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5" name="Google Shape;165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oogle Shape;167;p17"/>
          <p:cNvGrpSpPr/>
          <p:nvPr/>
        </p:nvGrpSpPr>
        <p:grpSpPr>
          <a:xfrm>
            <a:off x="1515035" y="1801906"/>
            <a:ext cx="3191436" cy="4049005"/>
            <a:chOff x="1515035" y="1801906"/>
            <a:chExt cx="3191436" cy="4049005"/>
          </a:xfrm>
        </p:grpSpPr>
        <p:sp>
          <p:nvSpPr>
            <p:cNvPr id="168" name="Google Shape;168;p17"/>
            <p:cNvSpPr/>
            <p:nvPr/>
          </p:nvSpPr>
          <p:spPr>
            <a:xfrm>
              <a:off x="1515035" y="1801906"/>
              <a:ext cx="3191436" cy="4049005"/>
            </a:xfrm>
            <a:prstGeom prst="rect">
              <a:avLst/>
            </a:prstGeom>
            <a:noFill/>
            <a:ln w="444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cxnSp>
          <p:nvCxnSpPr>
            <p:cNvPr id="169" name="Google Shape;169;p17"/>
            <p:cNvCxnSpPr/>
            <p:nvPr/>
          </p:nvCxnSpPr>
          <p:spPr>
            <a:xfrm rot="10800000" flipH="1">
              <a:off x="1963271" y="2779059"/>
              <a:ext cx="2259105" cy="896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0" name="Google Shape;170;p17"/>
            <p:cNvSpPr txBox="1"/>
            <p:nvPr/>
          </p:nvSpPr>
          <p:spPr>
            <a:xfrm>
              <a:off x="1842202" y="1945589"/>
              <a:ext cx="25371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zh-CN" altLang="en-US" sz="16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清州工厂宿舍火灾</a:t>
              </a:r>
              <a:endParaRPr lang="en-US" altLang="zh-CN" sz="16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  <a:p>
              <a:pPr lvl="0" algn="ctr"/>
              <a:r>
                <a:rPr lang="en-US" altLang="zh-CN" sz="16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50</a:t>
              </a:r>
              <a:r>
                <a:rPr lang="zh-CN" altLang="en-US" sz="16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岁工人死亡</a:t>
              </a:r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1730188" y="3119717"/>
              <a:ext cx="2761129" cy="1892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zh-CN" altLang="en-US" sz="13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在昌州市昌北市一家公司的宿舍发生火灾，导致</a:t>
              </a:r>
              <a:r>
                <a:rPr lang="en-US" altLang="zh-CN" sz="13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A</a:t>
              </a:r>
              <a:r>
                <a:rPr lang="zh-CN" altLang="en-US" sz="13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某（</a:t>
              </a:r>
              <a:r>
                <a:rPr lang="en-US" altLang="zh-CN" sz="13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59</a:t>
              </a:r>
              <a:r>
                <a:rPr lang="zh-CN" altLang="en-US" sz="13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）死亡。</a:t>
              </a:r>
              <a:endParaRPr dirty="0">
                <a:latin typeface="SimSun" panose="02010600030101010101" pitchFamily="2" charset="-122"/>
                <a:ea typeface="SimSun" panose="02010600030101010101" pitchFamily="2" charset="-122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300" dirty="0">
                  <a:solidFill>
                    <a:schemeClr val="dk1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.</a:t>
              </a:r>
              <a:endParaRPr dirty="0">
                <a:latin typeface="SimSun" panose="02010600030101010101" pitchFamily="2" charset="-122"/>
                <a:ea typeface="SimSun" panose="02010600030101010101" pitchFamily="2" charset="-122"/>
              </a:endParaRPr>
            </a:p>
            <a:p>
              <a:pPr lvl="0" algn="ctr"/>
              <a:r>
                <a:rPr lang="zh-CN" altLang="en-US" dirty="0">
                  <a:latin typeface="SimSun" panose="02010600030101010101" pitchFamily="2" charset="-122"/>
                  <a:ea typeface="SimSun" panose="02010600030101010101" pitchFamily="2" charset="-122"/>
                </a:rPr>
                <a:t>坐在房间里的工人</a:t>
              </a:r>
              <a:r>
                <a:rPr lang="en-US" altLang="zh-CN" dirty="0">
                  <a:latin typeface="SimSun" panose="02010600030101010101" pitchFamily="2" charset="-122"/>
                  <a:ea typeface="SimSun" panose="02010600030101010101" pitchFamily="2" charset="-122"/>
                </a:rPr>
                <a:t>A</a:t>
              </a:r>
              <a:r>
                <a:rPr lang="zh-CN" altLang="en-US" dirty="0">
                  <a:latin typeface="SimSun" panose="02010600030101010101" pitchFamily="2" charset="-122"/>
                  <a:ea typeface="SimSun" panose="02010600030101010101" pitchFamily="2" charset="-122"/>
                </a:rPr>
                <a:t>某被烟熏后</a:t>
              </a:r>
              <a:r>
                <a:rPr lang="zh-CN" altLang="en-US" sz="1200" dirty="0">
                  <a:latin typeface="SimSun" panose="02010600030101010101" pitchFamily="2" charset="-122"/>
                  <a:ea typeface="SimSun" panose="02010600030101010101" pitchFamily="2" charset="-122"/>
                </a:rPr>
                <a:t/>
              </a:r>
              <a:br>
                <a:rPr lang="zh-CN" altLang="en-US" sz="1200" dirty="0">
                  <a:latin typeface="SimSun" panose="02010600030101010101" pitchFamily="2" charset="-122"/>
                  <a:ea typeface="SimSun" panose="02010600030101010101" pitchFamily="2" charset="-122"/>
                </a:rPr>
              </a:br>
              <a:r>
                <a:rPr lang="zh-CN" altLang="en-US" dirty="0">
                  <a:latin typeface="SimSun" panose="02010600030101010101" pitchFamily="2" charset="-122"/>
                  <a:ea typeface="SimSun" panose="02010600030101010101" pitchFamily="2" charset="-122"/>
                </a:rPr>
                <a:t>窒息身亡</a:t>
              </a:r>
              <a:r>
                <a:rPr lang="en-US" altLang="zh-CN" dirty="0">
                  <a:latin typeface="SimSun" panose="02010600030101010101" pitchFamily="2" charset="-122"/>
                  <a:ea typeface="SimSun" panose="02010600030101010101" pitchFamily="2" charset="-122"/>
                </a:rPr>
                <a:t>,</a:t>
              </a:r>
              <a:r>
                <a:rPr lang="zh-CN" altLang="en-US" dirty="0">
                  <a:latin typeface="SimSun" panose="02010600030101010101" pitchFamily="2" charset="-122"/>
                  <a:ea typeface="SimSun" panose="02010600030101010101" pitchFamily="2" charset="-122"/>
                </a:rPr>
                <a:t>宿舍内</a:t>
              </a:r>
              <a:r>
                <a:rPr lang="en-US" altLang="zh-CN" dirty="0">
                  <a:latin typeface="SimSun" panose="02010600030101010101" pitchFamily="2" charset="-122"/>
                  <a:ea typeface="SimSun" panose="02010600030101010101" pitchFamily="2" charset="-122"/>
                </a:rPr>
                <a:t>6</a:t>
              </a:r>
              <a:r>
                <a:rPr lang="zh-CN" altLang="en-US" dirty="0">
                  <a:latin typeface="SimSun" panose="02010600030101010101" pitchFamily="2" charset="-122"/>
                  <a:ea typeface="SimSun" panose="02010600030101010101" pitchFamily="2" charset="-122"/>
                </a:rPr>
                <a:t>名工人被疏散</a:t>
              </a:r>
              <a:r>
                <a:rPr lang="en-US" altLang="zh-CN" dirty="0">
                  <a:latin typeface="SimSun" panose="02010600030101010101" pitchFamily="2" charset="-122"/>
                  <a:ea typeface="SimSun" panose="02010600030101010101" pitchFamily="2" charset="-122"/>
                </a:rPr>
                <a:t>,</a:t>
              </a:r>
              <a:r>
                <a:rPr lang="zh-CN" altLang="en-US" dirty="0">
                  <a:latin typeface="SimSun" panose="02010600030101010101" pitchFamily="2" charset="-122"/>
                  <a:ea typeface="SimSun" panose="02010600030101010101" pitchFamily="2" charset="-122"/>
                </a:rPr>
                <a:t>无进一步人员伤亡</a:t>
              </a:r>
              <a:endParaRPr dirty="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1640541" y="5495365"/>
              <a:ext cx="29493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12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朝鲜时代报</a:t>
              </a:r>
              <a:r>
                <a:rPr lang="en-US" altLang="zh-CN" sz="12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18.8.22</a:t>
              </a:r>
              <a:r>
                <a:rPr lang="zh-CN" altLang="en-US" sz="12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。</a:t>
              </a:r>
              <a:endParaRPr sz="12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sym typeface="Arial"/>
              </a:endParaRPr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5117804" y="1684815"/>
            <a:ext cx="3191436" cy="4166096"/>
            <a:chOff x="1515035" y="1684815"/>
            <a:chExt cx="3191436" cy="4166096"/>
          </a:xfrm>
        </p:grpSpPr>
        <p:sp>
          <p:nvSpPr>
            <p:cNvPr id="174" name="Google Shape;174;p17"/>
            <p:cNvSpPr/>
            <p:nvPr/>
          </p:nvSpPr>
          <p:spPr>
            <a:xfrm>
              <a:off x="1515035" y="1801906"/>
              <a:ext cx="3191436" cy="4049005"/>
            </a:xfrm>
            <a:prstGeom prst="rect">
              <a:avLst/>
            </a:prstGeom>
            <a:noFill/>
            <a:ln w="444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cxnSp>
          <p:nvCxnSpPr>
            <p:cNvPr id="175" name="Google Shape;175;p17"/>
            <p:cNvCxnSpPr/>
            <p:nvPr/>
          </p:nvCxnSpPr>
          <p:spPr>
            <a:xfrm rot="10800000" flipH="1">
              <a:off x="1963271" y="2779059"/>
              <a:ext cx="2259105" cy="896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6" name="Google Shape;176;p17"/>
            <p:cNvSpPr txBox="1"/>
            <p:nvPr/>
          </p:nvSpPr>
          <p:spPr>
            <a:xfrm>
              <a:off x="1824329" y="1684815"/>
              <a:ext cx="25371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endParaRPr lang="zh-CN" altLang="en-US" sz="16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  <a:p>
              <a:pPr lvl="0" algn="ctr"/>
              <a:r>
                <a:rPr lang="zh-CN" altLang="en-US" sz="16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“烟头”半夜引起</a:t>
              </a:r>
              <a:endParaRPr lang="en-US" altLang="zh-CN" sz="16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  <a:p>
              <a:pPr lvl="0" algn="ctr"/>
              <a:r>
                <a:rPr lang="zh-CN" altLang="en-US" sz="16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釜庆大学</a:t>
              </a:r>
              <a:r>
                <a:rPr lang="en-US" altLang="zh-CN" sz="16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8</a:t>
              </a:r>
              <a:r>
                <a:rPr lang="zh-CN" altLang="en-US" sz="16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楼火灾</a:t>
              </a:r>
              <a:endParaRPr dirty="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1712276" y="2884056"/>
              <a:ext cx="2761200" cy="20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endParaRPr lang="zh-CN" altLang="en-US" sz="13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  <a:p>
              <a:pPr lvl="0" algn="ctr"/>
              <a:r>
                <a:rPr lang="zh-CN" altLang="en-US" sz="13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在釜山市南部釜庆大学的大明校区，兴福总宿舍楼的</a:t>
              </a:r>
              <a:r>
                <a:rPr lang="en-US" altLang="zh-CN" sz="13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8</a:t>
              </a:r>
              <a:r>
                <a:rPr lang="zh-CN" altLang="en-US" sz="13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楼走廊发生了大火，疏散了数百人。</a:t>
              </a:r>
              <a:endParaRPr lang="en-US" altLang="zh-CN" sz="13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  <a:p>
              <a:pPr lvl="0" algn="ctr"/>
              <a:r>
                <a:rPr lang="ko-KR" sz="1300" dirty="0">
                  <a:solidFill>
                    <a:schemeClr val="dk1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.</a:t>
              </a:r>
              <a:endParaRPr lang="en-US" altLang="ko-KR" sz="13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  <a:p>
              <a:pPr lvl="0" algn="ctr"/>
              <a:r>
                <a:rPr lang="zh-CN" altLang="en-US" sz="13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据说起火的原因是</a:t>
              </a:r>
              <a:r>
                <a:rPr lang="en-US" altLang="zh-CN" sz="13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A</a:t>
              </a:r>
              <a:r>
                <a:rPr lang="zh-CN" altLang="en-US" sz="13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（</a:t>
              </a:r>
              <a:r>
                <a:rPr lang="en-US" altLang="zh-CN" sz="13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21</a:t>
              </a:r>
              <a:r>
                <a:rPr lang="zh-CN" altLang="en-US" sz="13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）某在购物后将烟头扔进了纸袋。</a:t>
              </a:r>
              <a:endParaRPr dirty="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178" name="Google Shape;178;p17"/>
            <p:cNvSpPr txBox="1"/>
            <p:nvPr/>
          </p:nvSpPr>
          <p:spPr>
            <a:xfrm>
              <a:off x="1640541" y="5495365"/>
              <a:ext cx="29493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1200" dirty="0">
                  <a:solidFill>
                    <a:schemeClr val="dk1"/>
                  </a:solidFill>
                  <a:latin typeface="SimSun" panose="02010600030101010101" pitchFamily="2" charset="-122"/>
                </a:rPr>
                <a:t>庆亨时报</a:t>
              </a:r>
              <a:r>
                <a:rPr lang="en-US" altLang="ko-KR" sz="1200" dirty="0">
                  <a:solidFill>
                    <a:schemeClr val="dk1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18.2.9</a:t>
              </a:r>
              <a:r>
                <a:rPr lang="ko-KR" altLang="en-US" sz="1200" dirty="0">
                  <a:solidFill>
                    <a:schemeClr val="dk1"/>
                  </a:solidFill>
                  <a:latin typeface="SimSun" panose="02010600030101010101" pitchFamily="2" charset="-122"/>
                </a:rPr>
                <a:t>。</a:t>
              </a:r>
              <a:endParaRPr sz="12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sym typeface="Arial"/>
              </a:endParaRPr>
            </a:p>
          </p:txBody>
        </p:sp>
      </p:grpSp>
      <p:sp>
        <p:nvSpPr>
          <p:cNvPr id="24" name="직사각형 1">
            <a:extLst>
              <a:ext uri="{FF2B5EF4-FFF2-40B4-BE49-F238E27FC236}">
                <a16:creationId xmlns:a16="http://schemas.microsoft.com/office/drawing/2014/main" id="{C629F6C3-033E-4816-8AAF-36AA8E01637A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824B4A8B-7815-4AF1-8653-BA1813D4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E3EE4B5-D82E-418B-9C0E-4749FE81DD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A72E9698-63A8-4AC9-920B-4376F63384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586320A0-1A10-4338-89B1-ADB1A0BBDCE3}"/>
              </a:ext>
            </a:extLst>
          </p:cNvPr>
          <p:cNvSpPr/>
          <p:nvPr/>
        </p:nvSpPr>
        <p:spPr>
          <a:xfrm>
            <a:off x="6929311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84EA15B8-2980-42F5-A04C-914F0036EACB}"/>
              </a:ext>
            </a:extLst>
          </p:cNvPr>
          <p:cNvSpPr/>
          <p:nvPr/>
        </p:nvSpPr>
        <p:spPr>
          <a:xfrm>
            <a:off x="7725507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D00318D-1EA5-4ED4-824B-EEA460F7B5B1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FB290D4-FA4E-424D-B45F-C3B52AADD50C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Google Shape;142;p16">
            <a:extLst>
              <a:ext uri="{FF2B5EF4-FFF2-40B4-BE49-F238E27FC236}">
                <a16:creationId xmlns:a16="http://schemas.microsoft.com/office/drawing/2014/main" id="{DF1401B0-1CEF-46B8-9BA0-A9D9D88C4530}"/>
              </a:ext>
            </a:extLst>
          </p:cNvPr>
          <p:cNvSpPr/>
          <p:nvPr/>
        </p:nvSpPr>
        <p:spPr>
          <a:xfrm>
            <a:off x="319606" y="22934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40" name="Google Shape;144;p16">
            <a:extLst>
              <a:ext uri="{FF2B5EF4-FFF2-40B4-BE49-F238E27FC236}">
                <a16:creationId xmlns:a16="http://schemas.microsoft.com/office/drawing/2014/main" id="{D7B84861-8F8D-42C4-A8EA-2AA8918331C5}"/>
              </a:ext>
            </a:extLst>
          </p:cNvPr>
          <p:cNvSpPr/>
          <p:nvPr/>
        </p:nvSpPr>
        <p:spPr>
          <a:xfrm>
            <a:off x="952940" y="219812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过电流，短路，漏电</a:t>
            </a:r>
            <a:endParaRPr sz="24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2746" y="2225403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8"/>
          <p:cNvGrpSpPr/>
          <p:nvPr/>
        </p:nvGrpSpPr>
        <p:grpSpPr>
          <a:xfrm>
            <a:off x="1003148" y="1480985"/>
            <a:ext cx="5200808" cy="1568450"/>
            <a:chOff x="1250315" y="1896146"/>
            <a:chExt cx="4806950" cy="1568450"/>
          </a:xfrm>
        </p:grpSpPr>
        <p:sp>
          <p:nvSpPr>
            <p:cNvPr id="186" name="Google Shape;186;p18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187" name="Google Shape;187;p18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88" name="Google Shape;188;p18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8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90" name="Google Shape;190;p18"/>
          <p:cNvGrpSpPr/>
          <p:nvPr/>
        </p:nvGrpSpPr>
        <p:grpSpPr>
          <a:xfrm>
            <a:off x="1133082" y="4543652"/>
            <a:ext cx="5070874" cy="1569660"/>
            <a:chOff x="1305089" y="5188280"/>
            <a:chExt cx="4624400" cy="1408591"/>
          </a:xfrm>
        </p:grpSpPr>
        <p:sp>
          <p:nvSpPr>
            <p:cNvPr id="191" name="Google Shape;191;p18"/>
            <p:cNvSpPr/>
            <p:nvPr/>
          </p:nvSpPr>
          <p:spPr>
            <a:xfrm rot="10800000" flipH="1">
              <a:off x="3041676" y="5188280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SimSun" panose="02010600030101010101" pitchFamily="2" charset="-122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192" name="Google Shape;192;p18"/>
            <p:cNvGrpSpPr/>
            <p:nvPr/>
          </p:nvGrpSpPr>
          <p:grpSpPr>
            <a:xfrm>
              <a:off x="1305089" y="6120138"/>
              <a:ext cx="4624400" cy="8598"/>
              <a:chOff x="1305089" y="6120138"/>
              <a:chExt cx="4624400" cy="8598"/>
            </a:xfrm>
          </p:grpSpPr>
          <p:cxnSp>
            <p:nvCxnSpPr>
              <p:cNvPr id="193" name="Google Shape;193;p18"/>
              <p:cNvCxnSpPr/>
              <p:nvPr/>
            </p:nvCxnSpPr>
            <p:spPr>
              <a:xfrm>
                <a:off x="1305089" y="612873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8"/>
              <p:cNvCxnSpPr/>
              <p:nvPr/>
            </p:nvCxnSpPr>
            <p:spPr>
              <a:xfrm>
                <a:off x="4000994" y="6120138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95" name="Google Shape;195;p1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96" name="Google Shape;196;p1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97" name="Google Shape;197;p1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9" name="Google Shape;199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4</a:t>
            </a:r>
            <a:endParaRPr dirty="0"/>
          </a:p>
        </p:txBody>
      </p:sp>
      <p:sp>
        <p:nvSpPr>
          <p:cNvPr id="204" name="Google Shape;204;p18"/>
          <p:cNvSpPr/>
          <p:nvPr/>
        </p:nvSpPr>
        <p:spPr>
          <a:xfrm>
            <a:off x="868977" y="2265210"/>
            <a:ext cx="5712903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宿舍发生的大火通常与电有关</a:t>
            </a:r>
            <a:r>
              <a:rPr lang="ko-KR" sz="1400" dirty="0">
                <a:solidFill>
                  <a:schemeClr val="dk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 </a:t>
            </a:r>
            <a:endParaRPr lang="en-US" altLang="ko-KR" sz="14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endParaRPr sz="14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由于过度使用电容而产生热量，由于使用多插头插座而导致过载，在电源周围容易点燃的物体可能引起火灾。</a:t>
            </a:r>
            <a:r>
              <a:rPr lang="ko-KR" dirty="0">
                <a:solidFill>
                  <a:schemeClr val="dk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/>
            </a:r>
            <a:br>
              <a:rPr lang="ko-KR" dirty="0">
                <a:solidFill>
                  <a:schemeClr val="dk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</a:br>
            <a:endParaRPr lang="zh-CN" altLang="en-US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特别是对于外籍工人，</a:t>
            </a:r>
            <a:endParaRPr lang="en-US" altLang="zh-CN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宿舍通常位于消防安全条件仍然很差的地方，</a:t>
            </a:r>
            <a:endParaRPr lang="en-US" altLang="zh-CN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例如面板房，集装箱房等，因此，如果发生火灾，很可能会造成人员受伤。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7E4B3BD8-8F4A-4388-9AF7-A59DCCDB757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E3B960C2-4788-4AD7-9D50-BDFD610D4B9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404F151-64C5-49A7-9BB5-7807FDB758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7" name="Google Shape;141;p16">
            <a:extLst>
              <a:ext uri="{FF2B5EF4-FFF2-40B4-BE49-F238E27FC236}">
                <a16:creationId xmlns:a16="http://schemas.microsoft.com/office/drawing/2014/main" id="{135D8302-7122-4863-B442-BAC1ADE648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922CA830-EE8C-4256-AB21-3F70A30A1FC3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566F2DE-AAAF-476D-A904-21871BFFDDC8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01E56F7-DFC5-47EA-8AAA-B451858484B7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8A1DDE-E72D-440C-8B95-3D7BFA27D75E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" name="Google Shape;142;p16">
            <a:extLst>
              <a:ext uri="{FF2B5EF4-FFF2-40B4-BE49-F238E27FC236}">
                <a16:creationId xmlns:a16="http://schemas.microsoft.com/office/drawing/2014/main" id="{5F6DE4DA-3533-4FD0-9A80-6D46D7648793}"/>
              </a:ext>
            </a:extLst>
          </p:cNvPr>
          <p:cNvSpPr/>
          <p:nvPr/>
        </p:nvSpPr>
        <p:spPr>
          <a:xfrm>
            <a:off x="319606" y="22934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5" name="Google Shape;144;p16">
            <a:extLst>
              <a:ext uri="{FF2B5EF4-FFF2-40B4-BE49-F238E27FC236}">
                <a16:creationId xmlns:a16="http://schemas.microsoft.com/office/drawing/2014/main" id="{0CB442CD-C536-47ED-9775-7326FAD53C18}"/>
              </a:ext>
            </a:extLst>
          </p:cNvPr>
          <p:cNvSpPr/>
          <p:nvPr/>
        </p:nvSpPr>
        <p:spPr>
          <a:xfrm>
            <a:off x="952940" y="219812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过电流，短路，漏电</a:t>
            </a:r>
            <a:endParaRPr sz="24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1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11" name="Google Shape;211;p1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12" name="Google Shape;212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4" name="Google Shape;214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5</a:t>
            </a:r>
            <a:endParaRPr dirty="0"/>
          </a:p>
        </p:txBody>
      </p:sp>
      <p:sp>
        <p:nvSpPr>
          <p:cNvPr id="217" name="Google Shape;217;p19"/>
          <p:cNvSpPr/>
          <p:nvPr/>
        </p:nvSpPr>
        <p:spPr>
          <a:xfrm>
            <a:off x="4674475" y="1127566"/>
            <a:ext cx="495825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800"/>
              <a:buFont typeface="Arial"/>
              <a:buChar char="•"/>
            </a:pPr>
            <a:endParaRPr lang="ko-KR" altLang="en-US" sz="1800" dirty="0">
              <a:solidFill>
                <a:schemeClr val="dk1"/>
              </a:solidFill>
              <a:latin typeface="SimSun" panose="02010600030101010101" pitchFamily="2" charset="-122"/>
              <a:ea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800"/>
              <a:buFont typeface="Arial"/>
              <a:buChar char="•"/>
            </a:pPr>
            <a:r>
              <a:rPr lang="ko-KR" altLang="en-US" sz="1800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标准电容</a:t>
            </a:r>
            <a:endParaRPr lang="en-US" altLang="ko-KR" sz="1800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zh-CN" altLang="en-US" sz="16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所有电线或电气设备都会对于电线的粗细，大小，用途等有限定的标准电容量</a:t>
            </a:r>
            <a:r>
              <a:rPr lang="ko-KR" sz="1600" dirty="0">
                <a:solidFill>
                  <a:schemeClr val="dk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/>
            </a:r>
            <a:br>
              <a:rPr lang="ko-KR" sz="1600" dirty="0">
                <a:solidFill>
                  <a:schemeClr val="dk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</a:br>
            <a:r>
              <a:rPr lang="ko-KR" sz="1600" dirty="0">
                <a:solidFill>
                  <a:schemeClr val="dk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/>
            </a:r>
            <a:br>
              <a:rPr lang="ko-KR" sz="1600" dirty="0">
                <a:solidFill>
                  <a:schemeClr val="dk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19263" y="1489598"/>
            <a:ext cx="3269938" cy="22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19263" y="3825512"/>
            <a:ext cx="3269938" cy="22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2" name="Google Shape;222;p19"/>
          <p:cNvSpPr/>
          <p:nvPr/>
        </p:nvSpPr>
        <p:spPr>
          <a:xfrm>
            <a:off x="4674475" y="3848264"/>
            <a:ext cx="5104885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800"/>
              <a:buFont typeface="Arial"/>
              <a:buChar char="•"/>
            </a:pPr>
            <a:r>
              <a:rPr lang="ko-KR" altLang="en-US" sz="1800" dirty="0">
                <a:solidFill>
                  <a:schemeClr val="accen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过载电流</a:t>
            </a:r>
            <a:r>
              <a:rPr lang="zh-CN" altLang="en-US" sz="1800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(</a:t>
            </a:r>
            <a:r>
              <a:rPr lang="zh-CN" altLang="en-US" sz="1800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电负荷）</a:t>
            </a:r>
            <a:endParaRPr lang="en-US" altLang="ko-KR" sz="1800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zh-CN" altLang="en-US" sz="16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用电量超过允许的标准电容时</a:t>
            </a:r>
            <a:endParaRPr lang="en-US" altLang="zh-CN" sz="16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zh-CN" altLang="en-US" sz="16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会导致电线熔化和电线变形</a:t>
            </a:r>
            <a:endParaRPr lang="en-US" altLang="zh-CN" sz="16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B0E0E632-65B3-499A-8F1D-2A580D4009F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2412E325-4CF3-4370-A45C-5D8432DBDFB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ACE4FCF-4FDC-419E-976E-0D3F68054F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4" name="Google Shape;141;p16">
            <a:extLst>
              <a:ext uri="{FF2B5EF4-FFF2-40B4-BE49-F238E27FC236}">
                <a16:creationId xmlns:a16="http://schemas.microsoft.com/office/drawing/2014/main" id="{058B140D-0440-48E8-8D28-081F4C3AD4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285951F1-2BB5-42B6-955F-A0C792C7A31B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0CBFC83-993D-4E53-AFA5-20565E75F61A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7AD603B-35BB-4A0E-A255-564F3EA71AE1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5634202-6A5F-445E-B1C7-AF29E4E94A9E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다이아몬드 27">
            <a:extLst>
              <a:ext uri="{FF2B5EF4-FFF2-40B4-BE49-F238E27FC236}">
                <a16:creationId xmlns:a16="http://schemas.microsoft.com/office/drawing/2014/main" id="{AF57637F-262B-41F4-B792-448E25EBAC44}"/>
              </a:ext>
            </a:extLst>
          </p:cNvPr>
          <p:cNvSpPr/>
          <p:nvPr/>
        </p:nvSpPr>
        <p:spPr>
          <a:xfrm>
            <a:off x="4719881" y="171232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4" name="다이아몬드 27">
            <a:extLst>
              <a:ext uri="{FF2B5EF4-FFF2-40B4-BE49-F238E27FC236}">
                <a16:creationId xmlns:a16="http://schemas.microsoft.com/office/drawing/2014/main" id="{7A4ACA42-8CE0-4AB1-8746-72A3A346BBCD}"/>
              </a:ext>
            </a:extLst>
          </p:cNvPr>
          <p:cNvSpPr/>
          <p:nvPr/>
        </p:nvSpPr>
        <p:spPr>
          <a:xfrm>
            <a:off x="4719880" y="401530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1" name="Google Shape;142;p16">
            <a:extLst>
              <a:ext uri="{FF2B5EF4-FFF2-40B4-BE49-F238E27FC236}">
                <a16:creationId xmlns:a16="http://schemas.microsoft.com/office/drawing/2014/main" id="{4F68B250-E051-43D4-9D94-16A7B1D30F9F}"/>
              </a:ext>
            </a:extLst>
          </p:cNvPr>
          <p:cNvSpPr/>
          <p:nvPr/>
        </p:nvSpPr>
        <p:spPr>
          <a:xfrm>
            <a:off x="319606" y="22934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2" name="Google Shape;144;p16">
            <a:extLst>
              <a:ext uri="{FF2B5EF4-FFF2-40B4-BE49-F238E27FC236}">
                <a16:creationId xmlns:a16="http://schemas.microsoft.com/office/drawing/2014/main" id="{D1B6752D-3382-45A7-B0FF-4A11FE45D3F1}"/>
              </a:ext>
            </a:extLst>
          </p:cNvPr>
          <p:cNvSpPr/>
          <p:nvPr/>
        </p:nvSpPr>
        <p:spPr>
          <a:xfrm>
            <a:off x="952940" y="219812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过电流，短路，漏电</a:t>
            </a:r>
            <a:endParaRPr sz="24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2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29" name="Google Shape;229;p2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30" name="Google Shape;230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1" name="Google Shape;231;p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2" name="Google Shape;232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6</a:t>
            </a:r>
            <a:endParaRPr dirty="0"/>
          </a:p>
        </p:txBody>
      </p:sp>
      <p:sp>
        <p:nvSpPr>
          <p:cNvPr id="236" name="Google Shape;236;p20"/>
          <p:cNvSpPr/>
          <p:nvPr/>
        </p:nvSpPr>
        <p:spPr>
          <a:xfrm>
            <a:off x="3517462" y="1225941"/>
            <a:ext cx="55239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238" name="Google Shape;238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3064" y="2439452"/>
            <a:ext cx="3595950" cy="2516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9" name="Google Shape;239;p20"/>
          <p:cNvSpPr/>
          <p:nvPr/>
        </p:nvSpPr>
        <p:spPr>
          <a:xfrm>
            <a:off x="4949824" y="2679778"/>
            <a:ext cx="4714886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将许多电气设备插入同一个多功能插座时</a:t>
            </a:r>
            <a:endParaRPr lang="en-US" altLang="zh-CN"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342900" lvl="0" indent="-342900">
              <a:lnSpc>
                <a:spcPct val="200000"/>
              </a:lnSpc>
              <a:buAutoNum type="arabicPeriod"/>
            </a:pPr>
            <a:endParaRPr lang="en-US" altLang="zh-CN" sz="180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当使用超出电源允许电容的电气设备时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2728568" y="5402500"/>
            <a:ext cx="586002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4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可能发生电流过载，非常危险</a:t>
            </a:r>
            <a:endParaRPr sz="2400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BECBD248-B5D0-4F2C-AA3F-D83A833F864D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38F51C19-0A6F-49A4-A9CE-4D1AFD22B9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6BD14A4-0029-4897-B19C-07518E89B8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7055438D-9BC7-41AB-BE81-C8EE599D14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AA0BE2CB-E0BD-43F1-ADFF-E081320CE34C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F096B32-17C1-4B8A-9F95-63C8D95EE68D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3FA2DF4-394F-4918-8680-40DF2FCC280A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BE59548-134F-4107-9EFF-3F30C2C25855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" name="다이아몬드 27">
            <a:extLst>
              <a:ext uri="{FF2B5EF4-FFF2-40B4-BE49-F238E27FC236}">
                <a16:creationId xmlns:a16="http://schemas.microsoft.com/office/drawing/2014/main" id="{5BF5A0DA-5B01-4B53-BEE6-C0E55E9B14C8}"/>
              </a:ext>
            </a:extLst>
          </p:cNvPr>
          <p:cNvSpPr/>
          <p:nvPr/>
        </p:nvSpPr>
        <p:spPr>
          <a:xfrm>
            <a:off x="4714884" y="297951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34" name="다이아몬드 27">
            <a:extLst>
              <a:ext uri="{FF2B5EF4-FFF2-40B4-BE49-F238E27FC236}">
                <a16:creationId xmlns:a16="http://schemas.microsoft.com/office/drawing/2014/main" id="{E9ABD294-0648-4CB1-9FAB-F0D48B106D02}"/>
              </a:ext>
            </a:extLst>
          </p:cNvPr>
          <p:cNvSpPr/>
          <p:nvPr/>
        </p:nvSpPr>
        <p:spPr>
          <a:xfrm>
            <a:off x="4714884" y="407367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B6A20E1-7531-415B-A137-5CC051F7792F}"/>
              </a:ext>
            </a:extLst>
          </p:cNvPr>
          <p:cNvSpPr/>
          <p:nvPr/>
        </p:nvSpPr>
        <p:spPr>
          <a:xfrm>
            <a:off x="3019275" y="1435286"/>
            <a:ext cx="3777932" cy="472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多插头插座使用时的危险？</a:t>
            </a:r>
          </a:p>
        </p:txBody>
      </p:sp>
      <p:sp>
        <p:nvSpPr>
          <p:cNvPr id="35" name="Google Shape;142;p16">
            <a:extLst>
              <a:ext uri="{FF2B5EF4-FFF2-40B4-BE49-F238E27FC236}">
                <a16:creationId xmlns:a16="http://schemas.microsoft.com/office/drawing/2014/main" id="{F1C68D82-8A31-4775-A331-053ECFF08E65}"/>
              </a:ext>
            </a:extLst>
          </p:cNvPr>
          <p:cNvSpPr/>
          <p:nvPr/>
        </p:nvSpPr>
        <p:spPr>
          <a:xfrm>
            <a:off x="319606" y="22934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6" name="Google Shape;144;p16">
            <a:extLst>
              <a:ext uri="{FF2B5EF4-FFF2-40B4-BE49-F238E27FC236}">
                <a16:creationId xmlns:a16="http://schemas.microsoft.com/office/drawing/2014/main" id="{00F88A08-6FAB-4B7B-BAAB-B8A30E52A74A}"/>
              </a:ext>
            </a:extLst>
          </p:cNvPr>
          <p:cNvSpPr/>
          <p:nvPr/>
        </p:nvSpPr>
        <p:spPr>
          <a:xfrm>
            <a:off x="952940" y="219812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过电流，短路，漏电</a:t>
            </a:r>
            <a:endParaRPr sz="24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2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47" name="Google Shape;247;p2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48" name="Google Shape;248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0" name="Google Shape;250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2" name="Google Shape;252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7</a:t>
            </a:r>
            <a:endParaRPr dirty="0"/>
          </a:p>
        </p:txBody>
      </p:sp>
      <p:sp>
        <p:nvSpPr>
          <p:cNvPr id="254" name="Google Shape;254;p21"/>
          <p:cNvSpPr/>
          <p:nvPr/>
        </p:nvSpPr>
        <p:spPr>
          <a:xfrm>
            <a:off x="3538777" y="1498454"/>
            <a:ext cx="4624858" cy="57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5189621" y="2890397"/>
            <a:ext cx="45201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与</a:t>
            </a:r>
            <a:r>
              <a:rPr lang="ko-KR" altLang="en-US" sz="1800" dirty="0">
                <a:solidFill>
                  <a:schemeClr val="dk1"/>
                </a:solidFill>
                <a:latin typeface="SimSun" panose="02010600030101010101" pitchFamily="2" charset="-122"/>
                <a:cs typeface="Calibri"/>
              </a:rPr>
              <a:t>合线</a:t>
            </a:r>
            <a:r>
              <a:rPr lang="zh-CN" altLang="en-US" sz="1800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相同的意义，电路的正负极相互接触，导致火花着火并引起爆炸的现象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57" name="Google Shape;257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6974" y="2278266"/>
            <a:ext cx="4098385" cy="2910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직사각형 1">
            <a:extLst>
              <a:ext uri="{FF2B5EF4-FFF2-40B4-BE49-F238E27FC236}">
                <a16:creationId xmlns:a16="http://schemas.microsoft.com/office/drawing/2014/main" id="{F4B581CE-6464-4272-B8DB-21F146C0914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17AD54B1-B711-44A3-8912-04FD04A167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57F690F-7DB7-4024-B912-E237888655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3" name="Google Shape;141;p16">
            <a:extLst>
              <a:ext uri="{FF2B5EF4-FFF2-40B4-BE49-F238E27FC236}">
                <a16:creationId xmlns:a16="http://schemas.microsoft.com/office/drawing/2014/main" id="{91050028-3744-4D79-9BB5-AA459DA44C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E11AE239-B77C-42FD-B325-1963BF4D7A63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56CBB9C-5E75-4E00-9A3B-239B6C39EE00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16B2A50-78DE-4443-A6F1-6F4141C20A6F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7D30221-4BE2-4BEB-BCFC-AFE46BA04C32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051D15E-06D6-4D62-855E-9F813FC1C3DC}"/>
              </a:ext>
            </a:extLst>
          </p:cNvPr>
          <p:cNvSpPr/>
          <p:nvPr/>
        </p:nvSpPr>
        <p:spPr>
          <a:xfrm>
            <a:off x="4984739" y="2467594"/>
            <a:ext cx="2026023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什么是短路？</a:t>
            </a:r>
            <a:endParaRPr lang="ko-KR" altLang="en-US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0" name="다이아몬드 27">
            <a:extLst>
              <a:ext uri="{FF2B5EF4-FFF2-40B4-BE49-F238E27FC236}">
                <a16:creationId xmlns:a16="http://schemas.microsoft.com/office/drawing/2014/main" id="{A7A3B99B-0E72-4E69-A85B-873793842A48}"/>
              </a:ext>
            </a:extLst>
          </p:cNvPr>
          <p:cNvSpPr/>
          <p:nvPr/>
        </p:nvSpPr>
        <p:spPr>
          <a:xfrm>
            <a:off x="4984739" y="303914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Google Shape;142;p16">
            <a:extLst>
              <a:ext uri="{FF2B5EF4-FFF2-40B4-BE49-F238E27FC236}">
                <a16:creationId xmlns:a16="http://schemas.microsoft.com/office/drawing/2014/main" id="{7AD32E00-E362-4E2A-AECA-9411D54B6207}"/>
              </a:ext>
            </a:extLst>
          </p:cNvPr>
          <p:cNvSpPr/>
          <p:nvPr/>
        </p:nvSpPr>
        <p:spPr>
          <a:xfrm>
            <a:off x="319606" y="22934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2" name="Google Shape;144;p16">
            <a:extLst>
              <a:ext uri="{FF2B5EF4-FFF2-40B4-BE49-F238E27FC236}">
                <a16:creationId xmlns:a16="http://schemas.microsoft.com/office/drawing/2014/main" id="{63A77EBC-4643-4DB9-82DC-B6BF49CD63E1}"/>
              </a:ext>
            </a:extLst>
          </p:cNvPr>
          <p:cNvSpPr/>
          <p:nvPr/>
        </p:nvSpPr>
        <p:spPr>
          <a:xfrm>
            <a:off x="952940" y="219812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过电流，短路，漏电</a:t>
            </a:r>
            <a:endParaRPr sz="24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22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64" name="Google Shape;264;p22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65" name="Google Shape;265;p2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6" name="Google Shape;266;p2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7" name="Google Shape;267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8</a:t>
            </a:r>
            <a:endParaRPr dirty="0"/>
          </a:p>
        </p:txBody>
      </p:sp>
      <p:sp>
        <p:nvSpPr>
          <p:cNvPr id="271" name="Google Shape;271;p22"/>
          <p:cNvSpPr/>
          <p:nvPr/>
        </p:nvSpPr>
        <p:spPr>
          <a:xfrm>
            <a:off x="6351425" y="2152565"/>
            <a:ext cx="3645069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5269907" y="2610870"/>
            <a:ext cx="43782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endParaRPr lang="zh-CN" altLang="en-US" sz="18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当电线或电流没有像正常流入电气设备，却从流入附近可以通电的金属等电流的物体时的异常</a:t>
            </a:r>
            <a:r>
              <a:rPr lang="ko-KR" altLang="en-US" sz="1800" b="1" dirty="0">
                <a:solidFill>
                  <a:schemeClr val="dk1"/>
                </a:solidFill>
                <a:latin typeface="SimSun" panose="02010600030101010101" pitchFamily="2" charset="-122"/>
                <a:cs typeface="Calibri"/>
              </a:rPr>
              <a:t>常现象</a:t>
            </a:r>
            <a:endParaRPr sz="18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274" name="Google Shape;274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8977" y="1986350"/>
            <a:ext cx="4055172" cy="317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직사각형 1">
            <a:extLst>
              <a:ext uri="{FF2B5EF4-FFF2-40B4-BE49-F238E27FC236}">
                <a16:creationId xmlns:a16="http://schemas.microsoft.com/office/drawing/2014/main" id="{8AEB7EA6-90AE-4EE9-9FDC-99722EE189F7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C717CFC3-C734-421C-8092-47D93B9B9B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2A048DF-A79A-43B3-9BCD-3C4C5D7AAC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3" name="Google Shape;141;p16">
            <a:extLst>
              <a:ext uri="{FF2B5EF4-FFF2-40B4-BE49-F238E27FC236}">
                <a16:creationId xmlns:a16="http://schemas.microsoft.com/office/drawing/2014/main" id="{7F9AD5B8-BF10-4AF5-9F53-3874598910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A748BCD2-49D5-4F3D-943A-2D799194DF50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3D83748-D4BE-4849-803B-CD37927EFA82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6AFC420-E3D7-48CD-94A8-54C3E937DE1F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7090346-28B5-401C-B40C-6859CDCB632E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SimSun" panose="02010600030101010101" pitchFamily="2" charset="-122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5A1DAA0-2017-4029-9FFD-0D7E8BDD2674}"/>
              </a:ext>
            </a:extLst>
          </p:cNvPr>
          <p:cNvSpPr/>
          <p:nvPr/>
        </p:nvSpPr>
        <p:spPr>
          <a:xfrm>
            <a:off x="5106268" y="2475665"/>
            <a:ext cx="2026023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什么是漏电？</a:t>
            </a:r>
          </a:p>
        </p:txBody>
      </p:sp>
      <p:sp>
        <p:nvSpPr>
          <p:cNvPr id="31" name="다이아몬드 27">
            <a:extLst>
              <a:ext uri="{FF2B5EF4-FFF2-40B4-BE49-F238E27FC236}">
                <a16:creationId xmlns:a16="http://schemas.microsoft.com/office/drawing/2014/main" id="{2CF2A907-A8B6-4A70-A107-D03680EEC4A0}"/>
              </a:ext>
            </a:extLst>
          </p:cNvPr>
          <p:cNvSpPr/>
          <p:nvPr/>
        </p:nvSpPr>
        <p:spPr>
          <a:xfrm>
            <a:off x="5120751" y="317361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Google Shape;142;p16">
            <a:extLst>
              <a:ext uri="{FF2B5EF4-FFF2-40B4-BE49-F238E27FC236}">
                <a16:creationId xmlns:a16="http://schemas.microsoft.com/office/drawing/2014/main" id="{811BAAB0-E560-48CC-8B37-76B89ABAFD8A}"/>
              </a:ext>
            </a:extLst>
          </p:cNvPr>
          <p:cNvSpPr/>
          <p:nvPr/>
        </p:nvSpPr>
        <p:spPr>
          <a:xfrm>
            <a:off x="319606" y="22934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3" name="Google Shape;144;p16">
            <a:extLst>
              <a:ext uri="{FF2B5EF4-FFF2-40B4-BE49-F238E27FC236}">
                <a16:creationId xmlns:a16="http://schemas.microsoft.com/office/drawing/2014/main" id="{DA0022D8-CB22-46EA-B6B4-8BDC8451513D}"/>
              </a:ext>
            </a:extLst>
          </p:cNvPr>
          <p:cNvSpPr/>
          <p:nvPr/>
        </p:nvSpPr>
        <p:spPr>
          <a:xfrm>
            <a:off x="952940" y="219812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过电流，短路，漏电</a:t>
            </a:r>
            <a:endParaRPr sz="2400" i="0" u="none" strike="noStrike" cap="none" dirty="0">
              <a:solidFill>
                <a:schemeClr val="accent1">
                  <a:lumMod val="50000"/>
                </a:schemeClr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882</Words>
  <Application>Microsoft Office PowerPoint</Application>
  <PresentationFormat>사용자 지정</PresentationFormat>
  <Paragraphs>170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Arial</vt:lpstr>
      <vt:lpstr>Times New Roman</vt:lpstr>
      <vt:lpstr>SimSun</vt:lpstr>
      <vt:lpstr>SimSun</vt:lpstr>
      <vt:lpstr>Calibri</vt:lpstr>
      <vt:lpstr>맑은 고딕</vt:lpstr>
      <vt:lpstr>Stardos Stencil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비전마스타</dc:creator>
  <cp:lastModifiedBy>park</cp:lastModifiedBy>
  <cp:revision>45</cp:revision>
  <dcterms:modified xsi:type="dcterms:W3CDTF">2020-10-20T13:11:21Z</dcterms:modified>
</cp:coreProperties>
</file>